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4"/>
  </p:sldMasterIdLst>
  <p:notesMasterIdLst>
    <p:notesMasterId r:id="rId22"/>
  </p:notesMasterIdLst>
  <p:handoutMasterIdLst>
    <p:handoutMasterId r:id="rId23"/>
  </p:handoutMasterIdLst>
  <p:sldIdLst>
    <p:sldId id="278" r:id="rId5"/>
    <p:sldId id="299" r:id="rId6"/>
    <p:sldId id="282" r:id="rId7"/>
    <p:sldId id="271" r:id="rId8"/>
    <p:sldId id="295" r:id="rId9"/>
    <p:sldId id="296" r:id="rId10"/>
    <p:sldId id="294" r:id="rId11"/>
    <p:sldId id="283" r:id="rId12"/>
    <p:sldId id="286" r:id="rId13"/>
    <p:sldId id="297" r:id="rId14"/>
    <p:sldId id="298" r:id="rId15"/>
    <p:sldId id="285" r:id="rId16"/>
    <p:sldId id="284" r:id="rId17"/>
    <p:sldId id="287" r:id="rId18"/>
    <p:sldId id="288" r:id="rId19"/>
    <p:sldId id="289" r:id="rId20"/>
    <p:sldId id="29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855" autoAdjust="0"/>
  </p:normalViewPr>
  <p:slideViewPr>
    <p:cSldViewPr snapToGrid="0">
      <p:cViewPr varScale="1">
        <p:scale>
          <a:sx n="98" d="100"/>
          <a:sy n="98" d="100"/>
        </p:scale>
        <p:origin x="861" y="171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3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05C37F-36ED-4BD0-A78C-29ED58121503}" type="doc">
      <dgm:prSet loTypeId="urn:microsoft.com/office/officeart/2009/3/layout/CircleRelationship" loCatId="relationship" qsTypeId="urn:microsoft.com/office/officeart/2005/8/quickstyle/3d4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4C28C45-2574-4843-A98A-4ACFD8F9B625}">
      <dgm:prSet custT="1"/>
      <dgm:spPr/>
      <dgm:t>
        <a:bodyPr/>
        <a:lstStyle/>
        <a:p>
          <a:r>
            <a:rPr lang="en-IN" sz="3600">
              <a:latin typeface="Berlin Sans FB Demi" panose="020E0802020502020306" pitchFamily="34" charset="0"/>
            </a:rPr>
            <a:t>A </a:t>
          </a:r>
          <a:br>
            <a:rPr lang="en-IN" sz="3600">
              <a:latin typeface="Berlin Sans FB Demi" panose="020E0802020502020306" pitchFamily="34" charset="0"/>
            </a:rPr>
          </a:br>
          <a:r>
            <a:rPr lang="en-IN" sz="3600">
              <a:latin typeface="Berlin Sans FB Demi" panose="020E0802020502020306" pitchFamily="34" charset="0"/>
            </a:rPr>
            <a:t>Project Presentation On</a:t>
          </a:r>
          <a:br>
            <a:rPr lang="en-IN" sz="3600">
              <a:latin typeface="Berlin Sans FB Demi" panose="020E0802020502020306" pitchFamily="34" charset="0"/>
            </a:rPr>
          </a:br>
          <a:r>
            <a:rPr lang="en-IN" sz="3600">
              <a:latin typeface="Berlin Sans FB Demi" panose="020E0802020502020306" pitchFamily="34" charset="0"/>
            </a:rPr>
            <a:t>Gen-Z’s Career Aspirations </a:t>
          </a:r>
        </a:p>
        <a:p>
          <a:r>
            <a:rPr lang="en-IN" sz="2800">
              <a:latin typeface="Berlin Sans FB Demi" panose="020E0802020502020306" pitchFamily="34" charset="0"/>
            </a:rPr>
            <a:t>&amp; </a:t>
          </a:r>
        </a:p>
        <a:p>
          <a:r>
            <a:rPr lang="en-IN" sz="3600">
              <a:latin typeface="Berlin Sans FB Demi" panose="020E0802020502020306" pitchFamily="34" charset="0"/>
            </a:rPr>
            <a:t>Key Findings</a:t>
          </a:r>
          <a:endParaRPr lang="en-US" sz="3600" dirty="0">
            <a:latin typeface="Berlin Sans FB Demi" panose="020E0802020502020306" pitchFamily="34" charset="0"/>
          </a:endParaRPr>
        </a:p>
      </dgm:t>
    </dgm:pt>
    <dgm:pt modelId="{06627EA7-321C-4682-9686-BDE27015BA64}" type="parTrans" cxnId="{F2659387-4571-4DDF-B8FF-5331D92D0C61}">
      <dgm:prSet/>
      <dgm:spPr/>
      <dgm:t>
        <a:bodyPr/>
        <a:lstStyle/>
        <a:p>
          <a:endParaRPr lang="en-US"/>
        </a:p>
      </dgm:t>
    </dgm:pt>
    <dgm:pt modelId="{B164D7B6-5D25-4F18-8D6A-C969FFBF8670}" type="sibTrans" cxnId="{F2659387-4571-4DDF-B8FF-5331D92D0C61}">
      <dgm:prSet/>
      <dgm:spPr/>
      <dgm:t>
        <a:bodyPr/>
        <a:lstStyle/>
        <a:p>
          <a:endParaRPr lang="en-US"/>
        </a:p>
      </dgm:t>
    </dgm:pt>
    <dgm:pt modelId="{EBC755A1-F8EF-469B-A34D-42A87D784D77}" type="pres">
      <dgm:prSet presAssocID="{CD05C37F-36ED-4BD0-A78C-29ED58121503}" presName="Name0" presStyleCnt="0">
        <dgm:presLayoutVars>
          <dgm:chMax val="1"/>
          <dgm:chPref val="1"/>
        </dgm:presLayoutVars>
      </dgm:prSet>
      <dgm:spPr/>
    </dgm:pt>
    <dgm:pt modelId="{DDA19DBE-7841-48FC-BD90-3825A838899C}" type="pres">
      <dgm:prSet presAssocID="{F4C28C45-2574-4843-A98A-4ACFD8F9B625}" presName="Parent" presStyleLbl="node0" presStyleIdx="0" presStyleCnt="1" custLinFactNeighborX="9615" custLinFactNeighborY="3835">
        <dgm:presLayoutVars>
          <dgm:chMax val="5"/>
          <dgm:chPref val="5"/>
        </dgm:presLayoutVars>
      </dgm:prSet>
      <dgm:spPr/>
    </dgm:pt>
    <dgm:pt modelId="{FA91EA05-791B-490F-B055-0EEFA24A07D4}" type="pres">
      <dgm:prSet presAssocID="{F4C28C45-2574-4843-A98A-4ACFD8F9B625}" presName="Accent1" presStyleLbl="node1" presStyleIdx="0" presStyleCnt="6"/>
      <dgm:spPr>
        <a:solidFill>
          <a:schemeClr val="accent2">
            <a:lumMod val="50000"/>
          </a:schemeClr>
        </a:solidFill>
      </dgm:spPr>
    </dgm:pt>
    <dgm:pt modelId="{C682291A-A6A4-4C2D-B135-3C4D2CBEDC49}" type="pres">
      <dgm:prSet presAssocID="{F4C28C45-2574-4843-A98A-4ACFD8F9B625}" presName="Accent2" presStyleLbl="node1" presStyleIdx="1" presStyleCnt="6" custLinFactX="81923" custLinFactNeighborX="100000" custLinFactNeighborY="37455"/>
      <dgm:spPr/>
    </dgm:pt>
    <dgm:pt modelId="{8AC5786E-D45C-4381-B443-BB08377CAF67}" type="pres">
      <dgm:prSet presAssocID="{F4C28C45-2574-4843-A98A-4ACFD8F9B625}" presName="Accent3" presStyleLbl="node1" presStyleIdx="2" presStyleCnt="6"/>
      <dgm:spPr/>
    </dgm:pt>
    <dgm:pt modelId="{208D7A25-24E4-4976-89C9-785082E184A3}" type="pres">
      <dgm:prSet presAssocID="{F4C28C45-2574-4843-A98A-4ACFD8F9B625}" presName="Accent4" presStyleLbl="node1" presStyleIdx="3" presStyleCnt="6" custLinFactX="100000" custLinFactY="-100877" custLinFactNeighborX="120183" custLinFactNeighborY="-200000"/>
      <dgm:spPr/>
    </dgm:pt>
    <dgm:pt modelId="{A1BE6C0F-DD7D-41AF-B935-1E3792732C4E}" type="pres">
      <dgm:prSet presAssocID="{F4C28C45-2574-4843-A98A-4ACFD8F9B625}" presName="Accent5" presStyleLbl="node1" presStyleIdx="4" presStyleCnt="6" custLinFactNeighborX="-35905" custLinFactNeighborY="81377"/>
      <dgm:spPr/>
    </dgm:pt>
    <dgm:pt modelId="{28700CF4-2E26-4693-9ADC-E234005225C3}" type="pres">
      <dgm:prSet presAssocID="{F4C28C45-2574-4843-A98A-4ACFD8F9B625}" presName="Accent6" presStyleLbl="node1" presStyleIdx="5" presStyleCnt="6"/>
      <dgm:spPr/>
    </dgm:pt>
  </dgm:ptLst>
  <dgm:cxnLst>
    <dgm:cxn modelId="{827AED70-9ED0-45F1-BA6F-C02EEB48620F}" type="presOf" srcId="{CD05C37F-36ED-4BD0-A78C-29ED58121503}" destId="{EBC755A1-F8EF-469B-A34D-42A87D784D77}" srcOrd="0" destOrd="0" presId="urn:microsoft.com/office/officeart/2009/3/layout/CircleRelationship"/>
    <dgm:cxn modelId="{F2659387-4571-4DDF-B8FF-5331D92D0C61}" srcId="{CD05C37F-36ED-4BD0-A78C-29ED58121503}" destId="{F4C28C45-2574-4843-A98A-4ACFD8F9B625}" srcOrd="0" destOrd="0" parTransId="{06627EA7-321C-4682-9686-BDE27015BA64}" sibTransId="{B164D7B6-5D25-4F18-8D6A-C969FFBF8670}"/>
    <dgm:cxn modelId="{52AD01CF-7E6B-4B3A-BC9E-F8D86E440CB6}" type="presOf" srcId="{F4C28C45-2574-4843-A98A-4ACFD8F9B625}" destId="{DDA19DBE-7841-48FC-BD90-3825A838899C}" srcOrd="0" destOrd="0" presId="urn:microsoft.com/office/officeart/2009/3/layout/CircleRelationship"/>
    <dgm:cxn modelId="{BBCF0B8C-CBE6-45A1-9678-BDEE2B8F357B}" type="presParOf" srcId="{EBC755A1-F8EF-469B-A34D-42A87D784D77}" destId="{DDA19DBE-7841-48FC-BD90-3825A838899C}" srcOrd="0" destOrd="0" presId="urn:microsoft.com/office/officeart/2009/3/layout/CircleRelationship"/>
    <dgm:cxn modelId="{88AD1E60-3F05-4DAC-842D-EFFA70F35BC6}" type="presParOf" srcId="{EBC755A1-F8EF-469B-A34D-42A87D784D77}" destId="{FA91EA05-791B-490F-B055-0EEFA24A07D4}" srcOrd="1" destOrd="0" presId="urn:microsoft.com/office/officeart/2009/3/layout/CircleRelationship"/>
    <dgm:cxn modelId="{D02447C2-5AF7-4281-841D-72AE836DCCB5}" type="presParOf" srcId="{EBC755A1-F8EF-469B-A34D-42A87D784D77}" destId="{C682291A-A6A4-4C2D-B135-3C4D2CBEDC49}" srcOrd="2" destOrd="0" presId="urn:microsoft.com/office/officeart/2009/3/layout/CircleRelationship"/>
    <dgm:cxn modelId="{ED31A007-124A-4E8F-B056-80C401761522}" type="presParOf" srcId="{EBC755A1-F8EF-469B-A34D-42A87D784D77}" destId="{8AC5786E-D45C-4381-B443-BB08377CAF67}" srcOrd="3" destOrd="0" presId="urn:microsoft.com/office/officeart/2009/3/layout/CircleRelationship"/>
    <dgm:cxn modelId="{71222534-56F4-44A8-BF8B-D12B40289CE3}" type="presParOf" srcId="{EBC755A1-F8EF-469B-A34D-42A87D784D77}" destId="{208D7A25-24E4-4976-89C9-785082E184A3}" srcOrd="4" destOrd="0" presId="urn:microsoft.com/office/officeart/2009/3/layout/CircleRelationship"/>
    <dgm:cxn modelId="{1870202B-FAB7-436D-A470-6CB98C5F3096}" type="presParOf" srcId="{EBC755A1-F8EF-469B-A34D-42A87D784D77}" destId="{A1BE6C0F-DD7D-41AF-B935-1E3792732C4E}" srcOrd="5" destOrd="0" presId="urn:microsoft.com/office/officeart/2009/3/layout/CircleRelationship"/>
    <dgm:cxn modelId="{2B0940D6-2652-4852-B54E-58CE748E60FF}" type="presParOf" srcId="{EBC755A1-F8EF-469B-A34D-42A87D784D77}" destId="{28700CF4-2E26-4693-9ADC-E234005225C3}" srcOrd="6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40890A-6D69-40A7-9BFB-34668483198B}" type="doc">
      <dgm:prSet loTypeId="urn:microsoft.com/office/officeart/2005/8/layout/process1" loCatId="process" qsTypeId="urn:microsoft.com/office/officeart/2005/8/quickstyle/3d3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A70E1B5-FE7A-4705-87EF-C19E3D9CC2D2}">
      <dgm:prSet/>
      <dgm:spPr>
        <a:solidFill>
          <a:srgbClr val="00B0F0"/>
        </a:solidFill>
      </dgm:spPr>
      <dgm:t>
        <a:bodyPr/>
        <a:lstStyle/>
        <a:p>
          <a:r>
            <a:rPr lang="en-US"/>
            <a:t>AGENDA</a:t>
          </a:r>
        </a:p>
      </dgm:t>
    </dgm:pt>
    <dgm:pt modelId="{B8A91DAC-47F3-4A7F-A85C-2BF3FF591865}" type="parTrans" cxnId="{289FA902-20B8-4A7D-A8E6-12A137F3AB9B}">
      <dgm:prSet/>
      <dgm:spPr/>
      <dgm:t>
        <a:bodyPr/>
        <a:lstStyle/>
        <a:p>
          <a:endParaRPr lang="en-US"/>
        </a:p>
      </dgm:t>
    </dgm:pt>
    <dgm:pt modelId="{6B98F5FB-F6D4-4BE6-87B3-E3628E49C463}" type="sibTrans" cxnId="{289FA902-20B8-4A7D-A8E6-12A137F3AB9B}">
      <dgm:prSet/>
      <dgm:spPr/>
      <dgm:t>
        <a:bodyPr/>
        <a:lstStyle/>
        <a:p>
          <a:endParaRPr lang="en-US"/>
        </a:p>
      </dgm:t>
    </dgm:pt>
    <dgm:pt modelId="{8FBCD6E4-008B-433F-BD32-0BE16E7256D0}" type="pres">
      <dgm:prSet presAssocID="{3540890A-6D69-40A7-9BFB-34668483198B}" presName="Name0" presStyleCnt="0">
        <dgm:presLayoutVars>
          <dgm:dir/>
          <dgm:resizeHandles val="exact"/>
        </dgm:presLayoutVars>
      </dgm:prSet>
      <dgm:spPr/>
    </dgm:pt>
    <dgm:pt modelId="{566C4B7B-6253-4F25-A514-56C6AA937B6F}" type="pres">
      <dgm:prSet presAssocID="{8A70E1B5-FE7A-4705-87EF-C19E3D9CC2D2}" presName="node" presStyleLbl="node1" presStyleIdx="0" presStyleCnt="1" custLinFactNeighborX="49" custLinFactNeighborY="1020">
        <dgm:presLayoutVars>
          <dgm:bulletEnabled val="1"/>
        </dgm:presLayoutVars>
      </dgm:prSet>
      <dgm:spPr/>
    </dgm:pt>
  </dgm:ptLst>
  <dgm:cxnLst>
    <dgm:cxn modelId="{289FA902-20B8-4A7D-A8E6-12A137F3AB9B}" srcId="{3540890A-6D69-40A7-9BFB-34668483198B}" destId="{8A70E1B5-FE7A-4705-87EF-C19E3D9CC2D2}" srcOrd="0" destOrd="0" parTransId="{B8A91DAC-47F3-4A7F-A85C-2BF3FF591865}" sibTransId="{6B98F5FB-F6D4-4BE6-87B3-E3628E49C463}"/>
    <dgm:cxn modelId="{F49201D9-1CB1-4AD5-8A23-12D2E07F6B21}" type="presOf" srcId="{8A70E1B5-FE7A-4705-87EF-C19E3D9CC2D2}" destId="{566C4B7B-6253-4F25-A514-56C6AA937B6F}" srcOrd="0" destOrd="0" presId="urn:microsoft.com/office/officeart/2005/8/layout/process1"/>
    <dgm:cxn modelId="{AC5F1AF8-60E3-4BE6-9AAB-72951D36F5FC}" type="presOf" srcId="{3540890A-6D69-40A7-9BFB-34668483198B}" destId="{8FBCD6E4-008B-433F-BD32-0BE16E7256D0}" srcOrd="0" destOrd="0" presId="urn:microsoft.com/office/officeart/2005/8/layout/process1"/>
    <dgm:cxn modelId="{90B712B6-57FC-4FB3-B1A7-2EF2AB1E64D6}" type="presParOf" srcId="{8FBCD6E4-008B-433F-BD32-0BE16E7256D0}" destId="{566C4B7B-6253-4F25-A514-56C6AA937B6F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A19DBE-7841-48FC-BD90-3825A838899C}">
      <dsp:nvSpPr>
        <dsp:cNvPr id="0" name=""/>
        <dsp:cNvSpPr/>
      </dsp:nvSpPr>
      <dsp:spPr>
        <a:xfrm>
          <a:off x="504587" y="405816"/>
          <a:ext cx="4835902" cy="48362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>
              <a:latin typeface="Berlin Sans FB Demi" panose="020E0802020502020306" pitchFamily="34" charset="0"/>
            </a:rPr>
            <a:t>A </a:t>
          </a:r>
          <a:br>
            <a:rPr lang="en-IN" sz="3600" kern="1200">
              <a:latin typeface="Berlin Sans FB Demi" panose="020E0802020502020306" pitchFamily="34" charset="0"/>
            </a:rPr>
          </a:br>
          <a:r>
            <a:rPr lang="en-IN" sz="3600" kern="1200">
              <a:latin typeface="Berlin Sans FB Demi" panose="020E0802020502020306" pitchFamily="34" charset="0"/>
            </a:rPr>
            <a:t>Project Presentation On</a:t>
          </a:r>
          <a:br>
            <a:rPr lang="en-IN" sz="3600" kern="1200">
              <a:latin typeface="Berlin Sans FB Demi" panose="020E0802020502020306" pitchFamily="34" charset="0"/>
            </a:rPr>
          </a:br>
          <a:r>
            <a:rPr lang="en-IN" sz="3600" kern="1200">
              <a:latin typeface="Berlin Sans FB Demi" panose="020E0802020502020306" pitchFamily="34" charset="0"/>
            </a:rPr>
            <a:t>Gen-Z’s Career Aspirations </a:t>
          </a:r>
        </a:p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>
              <a:latin typeface="Berlin Sans FB Demi" panose="020E0802020502020306" pitchFamily="34" charset="0"/>
            </a:rPr>
            <a:t>&amp; </a:t>
          </a:r>
        </a:p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>
              <a:latin typeface="Berlin Sans FB Demi" panose="020E0802020502020306" pitchFamily="34" charset="0"/>
            </a:rPr>
            <a:t>Key Findings</a:t>
          </a:r>
          <a:endParaRPr lang="en-US" sz="3600" kern="1200" dirty="0">
            <a:latin typeface="Berlin Sans FB Demi" panose="020E0802020502020306" pitchFamily="34" charset="0"/>
          </a:endParaRPr>
        </a:p>
      </dsp:txBody>
      <dsp:txXfrm>
        <a:off x="1212788" y="1114074"/>
        <a:ext cx="3419500" cy="3419771"/>
      </dsp:txXfrm>
    </dsp:sp>
    <dsp:sp modelId="{FA91EA05-791B-490F-B055-0EEFA24A07D4}">
      <dsp:nvSpPr>
        <dsp:cNvPr id="0" name=""/>
        <dsp:cNvSpPr/>
      </dsp:nvSpPr>
      <dsp:spPr>
        <a:xfrm>
          <a:off x="2799191" y="0"/>
          <a:ext cx="538183" cy="537867"/>
        </a:xfrm>
        <a:prstGeom prst="ellipse">
          <a:avLst/>
        </a:prstGeom>
        <a:solidFill>
          <a:schemeClr val="accent2">
            <a:lumMod val="5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82291A-A6A4-4C2D-B135-3C4D2CBEDC49}">
      <dsp:nvSpPr>
        <dsp:cNvPr id="0" name=""/>
        <dsp:cNvSpPr/>
      </dsp:nvSpPr>
      <dsp:spPr>
        <a:xfrm>
          <a:off x="2234839" y="4843315"/>
          <a:ext cx="389795" cy="389840"/>
        </a:xfrm>
        <a:prstGeom prst="ellipse">
          <a:avLst/>
        </a:prstGeom>
        <a:solidFill>
          <a:schemeClr val="accent3">
            <a:hueOff val="-3656372"/>
            <a:satOff val="-10652"/>
            <a:lumOff val="2352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C5786E-D45C-4381-B443-BB08377CAF67}">
      <dsp:nvSpPr>
        <dsp:cNvPr id="0" name=""/>
        <dsp:cNvSpPr/>
      </dsp:nvSpPr>
      <dsp:spPr>
        <a:xfrm>
          <a:off x="5186690" y="2183108"/>
          <a:ext cx="389795" cy="389840"/>
        </a:xfrm>
        <a:prstGeom prst="ellipse">
          <a:avLst/>
        </a:prstGeom>
        <a:solidFill>
          <a:schemeClr val="accent3">
            <a:hueOff val="-7312744"/>
            <a:satOff val="-21304"/>
            <a:lumOff val="4705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8D7A25-24E4-4976-89C9-785082E184A3}">
      <dsp:nvSpPr>
        <dsp:cNvPr id="0" name=""/>
        <dsp:cNvSpPr/>
      </dsp:nvSpPr>
      <dsp:spPr>
        <a:xfrm>
          <a:off x="4508522" y="3493681"/>
          <a:ext cx="538183" cy="537867"/>
        </a:xfrm>
        <a:prstGeom prst="ellipse">
          <a:avLst/>
        </a:prstGeom>
        <a:solidFill>
          <a:schemeClr val="accent3">
            <a:hueOff val="-10969116"/>
            <a:satOff val="-31955"/>
            <a:lumOff val="7057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BE6C0F-DD7D-41AF-B935-1E3792732C4E}">
      <dsp:nvSpPr>
        <dsp:cNvPr id="0" name=""/>
        <dsp:cNvSpPr/>
      </dsp:nvSpPr>
      <dsp:spPr>
        <a:xfrm>
          <a:off x="1495938" y="1081667"/>
          <a:ext cx="389795" cy="389840"/>
        </a:xfrm>
        <a:prstGeom prst="ellipse">
          <a:avLst/>
        </a:prstGeom>
        <a:solidFill>
          <a:schemeClr val="accent3">
            <a:hueOff val="-14625488"/>
            <a:satOff val="-42607"/>
            <a:lumOff val="941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00CF4-2E26-4693-9ADC-E234005225C3}">
      <dsp:nvSpPr>
        <dsp:cNvPr id="0" name=""/>
        <dsp:cNvSpPr/>
      </dsp:nvSpPr>
      <dsp:spPr>
        <a:xfrm>
          <a:off x="408370" y="2994430"/>
          <a:ext cx="389795" cy="389840"/>
        </a:xfrm>
        <a:prstGeom prst="ellipse">
          <a:avLst/>
        </a:prstGeom>
        <a:solidFill>
          <a:schemeClr val="accent3">
            <a:hueOff val="-18281860"/>
            <a:satOff val="-53259"/>
            <a:lumOff val="11762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6C4B7B-6253-4F25-A514-56C6AA937B6F}">
      <dsp:nvSpPr>
        <dsp:cNvPr id="0" name=""/>
        <dsp:cNvSpPr/>
      </dsp:nvSpPr>
      <dsp:spPr>
        <a:xfrm>
          <a:off x="2150" y="0"/>
          <a:ext cx="2199914" cy="953310"/>
        </a:xfrm>
        <a:prstGeom prst="roundRect">
          <a:avLst>
            <a:gd name="adj" fmla="val 10000"/>
          </a:avLst>
        </a:prstGeom>
        <a:solidFill>
          <a:srgbClr val="00B0F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AGENDA</a:t>
          </a:r>
        </a:p>
      </dsp:txBody>
      <dsp:txXfrm>
        <a:off x="30071" y="27921"/>
        <a:ext cx="2144072" cy="8974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F4DCF1-ECAF-F7A7-2FE7-5E8E893BC4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1330B0-5BAC-7408-8C3C-78D8336840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BC71B-6527-4638-937B-C93EB849CB02}" type="datetimeFigureOut">
              <a:rPr lang="en-US" smtClean="0"/>
              <a:t>3/29/2025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7EEB3-E0A5-7440-F7ED-F59975ED1E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48D11-7466-6432-3BF5-64A1A1FA59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70580-B89C-4157-871D-6B9318EE5F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5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465A2-8C9C-419F-9FD8-234480873777}" type="datetimeFigureOut">
              <a:rPr lang="en-US" smtClean="0"/>
              <a:t>3/29/2025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F00E9-A49D-4007-B3B9-A3783809E5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223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649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191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63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488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056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89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626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305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930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8020" y="662937"/>
            <a:ext cx="4624442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88CE9D0-E6DB-A38D-ED84-A53D0493E6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26745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411926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3C4A872-A473-BFD2-150E-387250C2B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5C8D53B-A579-BCFA-58E8-C386DABC92CD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3A34CAC-4A03-ADDB-E97F-8675E68FC0B3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C733506-2F0D-8F31-52D1-5244F04A706B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9356E3D-E14C-9C43-7CE4-A7156B1E10DB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itle 19">
            <a:extLst>
              <a:ext uri="{FF2B5EF4-FFF2-40B4-BE49-F238E27FC236}">
                <a16:creationId xmlns:a16="http://schemas.microsoft.com/office/drawing/2014/main" id="{85C652DA-55F6-9691-4254-344E0A4E9A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3924"/>
            <a:ext cx="11090275" cy="168405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DB7AC4F-2818-7F0D-AC6A-736D5F2C73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0863" y="2419350"/>
            <a:ext cx="11090274" cy="39131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61DF04-D7CB-2B19-8BB9-3E90A6619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10824" y="1514007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DE1CC00-F893-E215-8086-65B6605C5F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EBF50D9-F9B8-ADB3-8B4A-AF19564EE6E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0BE1060-7183-58F8-EEBF-64135EE82BC5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E597A3BE-0D13-9033-E3FD-78202DB79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168304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867D9A-3F3B-94C3-244B-0006226AE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063019" y="3199533"/>
            <a:ext cx="3597052" cy="2615018"/>
            <a:chOff x="4541453" y="3199533"/>
            <a:chExt cx="3597052" cy="2615018"/>
          </a:xfrm>
        </p:grpSpPr>
        <p:sp>
          <p:nvSpPr>
            <p:cNvPr id="13" name="Freeform: Shape 38">
              <a:extLst>
                <a:ext uri="{FF2B5EF4-FFF2-40B4-BE49-F238E27FC236}">
                  <a16:creationId xmlns:a16="http://schemas.microsoft.com/office/drawing/2014/main" id="{955FC3D1-6227-A188-CCDB-11D573FD807A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E6BE70E-C41E-449D-A48C-4EB6BB7DC20D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B7C0B12B-49BE-7855-18FB-8583C8DD961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7C78A37-D378-70D3-D6E3-AB9400EB583E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2491172-466F-19CC-B639-A1C3CAB1D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90545" y="4100655"/>
            <a:ext cx="1335600" cy="1262947"/>
            <a:chOff x="10145015" y="2343978"/>
            <a:chExt cx="1335600" cy="1262947"/>
          </a:xfrm>
        </p:grpSpPr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45EC885D-265C-397B-5DAF-57A66CDA30B5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01DB21-D937-2F89-DC26-063DFC7800C8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07653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4045464"/>
            <a:ext cx="11115355" cy="2286000"/>
          </a:xfrm>
        </p:spPr>
        <p:txBody>
          <a:bodyPr anchor="ctr">
            <a:no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594"/>
            <a:ext cx="12192000" cy="3771878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BF9F63-86BE-5515-AD3C-59481B3FF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2996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96900"/>
            <a:ext cx="4159160" cy="3155900"/>
          </a:xfrm>
        </p:spPr>
        <p:txBody>
          <a:bodyPr lIns="91440" anchor="b">
            <a:no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271" y="3505200"/>
            <a:ext cx="4159160" cy="2352356"/>
          </a:xfrm>
        </p:spPr>
        <p:txBody>
          <a:bodyPr lIns="91440" rIns="9144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0ABD6E1-FE78-D78B-E80C-09490F5D8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BB1BCD-5C1C-ED05-D6B4-F92367209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00A5CAB-28E9-FB7A-E72E-39F3ADE58C6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BA2D9BC-CA87-28FA-7A02-455E740EAC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734E5ADF-EEF0-2501-9D7B-8FC1A49F60A7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80F3839-9B1B-2346-C1F4-E876E6AE32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78049" y="78871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tIns="36576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7428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87E98C0-6053-9701-92D0-4EF9ADBC5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9063019" y="746716"/>
            <a:ext cx="3597052" cy="2615018"/>
            <a:chOff x="4541453" y="3199533"/>
            <a:chExt cx="3597052" cy="2615018"/>
          </a:xfrm>
        </p:grpSpPr>
        <p:sp>
          <p:nvSpPr>
            <p:cNvPr id="8" name="Freeform: Shape 38">
              <a:extLst>
                <a:ext uri="{FF2B5EF4-FFF2-40B4-BE49-F238E27FC236}">
                  <a16:creationId xmlns:a16="http://schemas.microsoft.com/office/drawing/2014/main" id="{C32B1A1D-760B-9D3D-A869-E50FC962A629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02EF78B-5BDF-8632-B9B1-087DB042EEC7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0" name="Freeform: Shape 32">
                <a:extLst>
                  <a:ext uri="{FF2B5EF4-FFF2-40B4-BE49-F238E27FC236}">
                    <a16:creationId xmlns:a16="http://schemas.microsoft.com/office/drawing/2014/main" id="{5C54B3E8-515B-0865-9321-DB3793A6224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6E92718-2CCD-B15D-8DE5-46285BEA256B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A0B78B-84F0-8B85-40E8-678689DC1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723112" y="5088958"/>
            <a:ext cx="1335600" cy="1262947"/>
            <a:chOff x="10145015" y="2343978"/>
            <a:chExt cx="1335600" cy="1262947"/>
          </a:xfrm>
        </p:grpSpPr>
        <p:sp>
          <p:nvSpPr>
            <p:cNvPr id="20" name="Freeform: Shape 25">
              <a:extLst>
                <a:ext uri="{FF2B5EF4-FFF2-40B4-BE49-F238E27FC236}">
                  <a16:creationId xmlns:a16="http://schemas.microsoft.com/office/drawing/2014/main" id="{2E5D7C6F-BF77-9B7D-5B12-7AF3ED280B43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A599EE6-2673-0AD8-EAE0-45C79326015E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498474"/>
            <a:ext cx="7960421" cy="145021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40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1343" y="2103039"/>
            <a:ext cx="7929940" cy="397962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630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96D26C0-4AFC-33CC-99BE-317E9A84435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376680"/>
            <a:ext cx="9144000" cy="2286000"/>
          </a:xfrm>
        </p:spPr>
        <p:txBody>
          <a:bodyPr anchor="b">
            <a:no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799840"/>
            <a:ext cx="9144000" cy="22860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994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08635"/>
            <a:ext cx="11090274" cy="1332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65629D-0977-C0EA-5E0B-C4822F43DAE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5540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9829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974" y="196900"/>
            <a:ext cx="4899628" cy="2331490"/>
          </a:xfrm>
        </p:spPr>
        <p:txBody>
          <a:bodyPr anchor="b" anchorCtr="0">
            <a:noAutofit/>
          </a:bodyPr>
          <a:lstStyle>
            <a:lvl1pPr algn="r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3162" y="2827209"/>
            <a:ext cx="4917440" cy="344214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algn="r">
              <a:defRPr sz="1200">
                <a:solidFill>
                  <a:schemeClr val="tx1"/>
                </a:solidFill>
              </a:defRPr>
            </a:lvl2pPr>
            <a:lvl3pPr algn="r">
              <a:defRPr sz="1200">
                <a:solidFill>
                  <a:schemeClr val="tx1"/>
                </a:solidFill>
              </a:defRPr>
            </a:lvl3pPr>
            <a:lvl4pPr algn="r">
              <a:defRPr sz="1200">
                <a:solidFill>
                  <a:schemeClr val="tx1"/>
                </a:solidFill>
              </a:defRPr>
            </a:lvl4pPr>
            <a:lvl5pPr algn="r"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588" y="0"/>
            <a:ext cx="609599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04CD02-7C7D-28DD-85A8-2FD92C29D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FB7341D0-DC30-9661-B3E0-91DE7C37946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2A118B5-9F91-EA1B-3F95-6BFA5095544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208891A5-91FA-D924-CB46-E74B50635001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BE5F7483-2261-D4C4-30E3-2D379D8CA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47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346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50801"/>
            <a:ext cx="11090275" cy="1237360"/>
          </a:xfrm>
        </p:spPr>
        <p:txBody>
          <a:bodyPr anchor="t" anchorCtr="0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3720" y="1917065"/>
            <a:ext cx="2921000" cy="429768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4048759" y="1917065"/>
            <a:ext cx="7591799" cy="4297680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8155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57989ED-9663-5033-AA83-267069FC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36" y="549274"/>
            <a:ext cx="5179330" cy="2841829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54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9537" y="3646704"/>
            <a:ext cx="5179330" cy="270616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392876F-0BBD-F80A-DE7F-8831AD3BF3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26138" y="549275"/>
            <a:ext cx="5654675" cy="57880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E08E8E-10CB-55BC-8AFF-E64C800B9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0" name="Freeform: Shape 15">
              <a:extLst>
                <a:ext uri="{FF2B5EF4-FFF2-40B4-BE49-F238E27FC236}">
                  <a16:creationId xmlns:a16="http://schemas.microsoft.com/office/drawing/2014/main" id="{B439260B-AC6B-1C83-1A63-058A7E7EFCC9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DD32DC-9BAF-DA32-4E29-A6D403E04377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739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56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893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858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4133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674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482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673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587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8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3.jpg"/><Relationship Id="rId5" Type="http://schemas.openxmlformats.org/officeDocument/2006/relationships/diagramLayout" Target="../diagrams/layout1.xml"/><Relationship Id="rId10" Type="http://schemas.openxmlformats.org/officeDocument/2006/relationships/hyperlink" Target="https://www.linkedin.com/in/rachit-gupta8534" TargetMode="Externa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hyperlink" Target="https://www.linkedin.com/in/rachit-gupta8534" TargetMode="External"/><Relationship Id="rId7" Type="http://schemas.openxmlformats.org/officeDocument/2006/relationships/image" Target="../media/image29.png"/><Relationship Id="rId2" Type="http://schemas.openxmlformats.org/officeDocument/2006/relationships/hyperlink" Target="mailto:rachitgupta8534@gmail.com" TargetMode="Externa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8.jpg"/><Relationship Id="rId5" Type="http://schemas.openxmlformats.org/officeDocument/2006/relationships/image" Target="../media/image3.jpg"/><Relationship Id="rId4" Type="http://schemas.openxmlformats.org/officeDocument/2006/relationships/hyperlink" Target="http://www.kulturehire.com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illustrations/checklist-to-do-activities-boxes-1766064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E7670AC9-53B2-E8CD-67CD-E0038A3C0C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1470249"/>
              </p:ext>
            </p:extLst>
          </p:nvPr>
        </p:nvGraphicFramePr>
        <p:xfrm>
          <a:off x="6420255" y="605017"/>
          <a:ext cx="5616101" cy="56498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5D705B9-2E05-E954-2516-0469F3F7A4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559" y="1409669"/>
            <a:ext cx="5650008" cy="40386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FA27E2-FF21-E74A-F546-A6B2574D8D2C}"/>
              </a:ext>
            </a:extLst>
          </p:cNvPr>
          <p:cNvSpPr txBox="1"/>
          <p:nvPr/>
        </p:nvSpPr>
        <p:spPr>
          <a:xfrm>
            <a:off x="149019" y="6091362"/>
            <a:ext cx="11605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Berlin Sans FB Demi" panose="020E0802020502020306" pitchFamily="34" charset="0"/>
              </a:rPr>
              <a:t>Presented by : </a:t>
            </a:r>
            <a:r>
              <a:rPr lang="en-IN" sz="3200" dirty="0">
                <a:solidFill>
                  <a:srgbClr val="00B0F0"/>
                </a:solidFill>
                <a:latin typeface="Berlin Sans FB Demi" panose="020E0802020502020306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Rachit Gupta</a:t>
            </a:r>
            <a:r>
              <a:rPr lang="en-IN" sz="3200" dirty="0">
                <a:solidFill>
                  <a:srgbClr val="0066FF"/>
                </a:solidFill>
                <a:latin typeface="Berlin Sans FB Demi" panose="020E0802020502020306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IN" sz="3200" dirty="0">
                <a:latin typeface="Berlin Sans FB Demi" panose="020E0802020502020306" pitchFamily="34" charset="0"/>
              </a:rPr>
              <a:t>(Data Analyst Intern)   </a:t>
            </a:r>
            <a:endParaRPr lang="en-US" sz="3200" dirty="0">
              <a:latin typeface="Berlin Sans FB Demi" panose="020E0802020502020306" pitchFamily="34" charset="0"/>
            </a:endParaRPr>
          </a:p>
        </p:txBody>
      </p:sp>
      <p:pic>
        <p:nvPicPr>
          <p:cNvPr id="12" name="Picture Placeholder 5">
            <a:extLst>
              <a:ext uri="{FF2B5EF4-FFF2-40B4-BE49-F238E27FC236}">
                <a16:creationId xmlns:a16="http://schemas.microsoft.com/office/drawing/2014/main" id="{E3ECAB2E-48CC-0BA5-121B-60DC2D1CC9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" r="4306"/>
          <a:stretch>
            <a:fillRect/>
          </a:stretch>
        </p:blipFill>
        <p:spPr>
          <a:xfrm>
            <a:off x="155644" y="181863"/>
            <a:ext cx="1761000" cy="84630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309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DB0069-C759-B9A4-35E7-453CD3EB8F6B}"/>
              </a:ext>
            </a:extLst>
          </p:cNvPr>
          <p:cNvSpPr txBox="1"/>
          <p:nvPr/>
        </p:nvSpPr>
        <p:spPr>
          <a:xfrm>
            <a:off x="313716" y="131483"/>
            <a:ext cx="87135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Berlin Sans FB Demi" panose="020E0802020502020306" pitchFamily="34" charset="0"/>
              </a:rPr>
              <a:t>5. Data Visualization Using Power Bi</a:t>
            </a:r>
          </a:p>
        </p:txBody>
      </p:sp>
      <p:pic>
        <p:nvPicPr>
          <p:cNvPr id="5" name="Picture Placeholder 5">
            <a:extLst>
              <a:ext uri="{FF2B5EF4-FFF2-40B4-BE49-F238E27FC236}">
                <a16:creationId xmlns:a16="http://schemas.microsoft.com/office/drawing/2014/main" id="{7463AF8F-131B-81E9-3A9A-0A96CA2F2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" r="4306"/>
          <a:stretch>
            <a:fillRect/>
          </a:stretch>
        </p:blipFill>
        <p:spPr>
          <a:xfrm>
            <a:off x="10783261" y="131483"/>
            <a:ext cx="1259582" cy="60533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C619AB-892A-EF7D-2CCF-DCBFD7E99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7" y="875490"/>
            <a:ext cx="11767226" cy="585102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2630395-3962-D353-E20A-A788ED931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687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25D6E2-427D-9DF1-5FFF-A034A44755D5}"/>
              </a:ext>
            </a:extLst>
          </p:cNvPr>
          <p:cNvSpPr txBox="1"/>
          <p:nvPr/>
        </p:nvSpPr>
        <p:spPr>
          <a:xfrm>
            <a:off x="313716" y="131483"/>
            <a:ext cx="87135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Berlin Sans FB Demi" panose="020E0802020502020306" pitchFamily="34" charset="0"/>
              </a:rPr>
              <a:t>5. Data Visualization Using Power Bi</a:t>
            </a:r>
          </a:p>
        </p:txBody>
      </p:sp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653029BA-5A3C-872B-CE0B-C95F88441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" r="4306"/>
          <a:stretch>
            <a:fillRect/>
          </a:stretch>
        </p:blipFill>
        <p:spPr>
          <a:xfrm>
            <a:off x="10783261" y="131483"/>
            <a:ext cx="1259582" cy="60533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702DAC-F7E3-8FD3-5BB0-D6048F2E8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27" y="868544"/>
            <a:ext cx="11871315" cy="585797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13C77-3B70-A5CA-E4AB-03801794A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687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 descr="Data Points Digital background">
            <a:extLst>
              <a:ext uri="{FF2B5EF4-FFF2-40B4-BE49-F238E27FC236}">
                <a16:creationId xmlns:a16="http://schemas.microsoft.com/office/drawing/2014/main" id="{1358CD3B-43A8-5BF7-2E60-B0563F068D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2" name="Picture Placeholder 5">
            <a:extLst>
              <a:ext uri="{FF2B5EF4-FFF2-40B4-BE49-F238E27FC236}">
                <a16:creationId xmlns:a16="http://schemas.microsoft.com/office/drawing/2014/main" id="{D648D899-D6B4-0493-1F24-8FC2B8AFA7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" r="4306"/>
          <a:stretch>
            <a:fillRect/>
          </a:stretch>
        </p:blipFill>
        <p:spPr>
          <a:xfrm>
            <a:off x="10257967" y="154137"/>
            <a:ext cx="1761000" cy="84630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EC89B3-E78A-9F9B-BB7B-067B704EFE1E}"/>
              </a:ext>
            </a:extLst>
          </p:cNvPr>
          <p:cNvSpPr txBox="1"/>
          <p:nvPr/>
        </p:nvSpPr>
        <p:spPr>
          <a:xfrm>
            <a:off x="211651" y="0"/>
            <a:ext cx="11807315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32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Berlin Sans FB Demi" panose="020E0802020502020306" pitchFamily="34" charset="0"/>
              </a:rPr>
              <a:t>6. Findings and Insights</a:t>
            </a:r>
          </a:p>
          <a:p>
            <a:endParaRPr lang="en-US" sz="1800" b="1" dirty="0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Berlin Sans FB Demi" panose="020E0802020502020306" pitchFamily="34" charset="0"/>
            </a:endParaRPr>
          </a:p>
          <a:p>
            <a:r>
              <a:rPr lang="en-US" sz="2000" dirty="0"/>
              <a:t>The analysis of Gen Z’s career aspirations and workplace expectations revealed several important trends:</a:t>
            </a:r>
          </a:p>
          <a:p>
            <a:pPr>
              <a:buFont typeface="+mj-lt"/>
              <a:buAutoNum type="arabicPeriod"/>
            </a:pPr>
            <a:r>
              <a:rPr lang="en-US" sz="2000" b="1" dirty="0"/>
              <a:t> Learning Aspirations</a:t>
            </a:r>
            <a:r>
              <a:rPr lang="en-US" sz="20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 strong preference for structured yet flexible learning environments, with </a:t>
            </a:r>
            <a:r>
              <a:rPr lang="en-US" sz="1600" b="1" dirty="0"/>
              <a:t>Expert-Led Programs</a:t>
            </a:r>
            <a:r>
              <a:rPr lang="en-US" sz="1600" dirty="0"/>
              <a:t> as the top choice.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67.65% aspire to higher education</a:t>
            </a:r>
            <a:r>
              <a:rPr lang="en-US" sz="1600" dirty="0"/>
              <a:t>, but affordability remains a key concern for a significant portion</a:t>
            </a:r>
            <a:r>
              <a:rPr lang="en-US" dirty="0"/>
              <a:t>.</a:t>
            </a:r>
          </a:p>
          <a:p>
            <a:pPr>
              <a:buFont typeface="+mj-lt"/>
              <a:buAutoNum type="arabicPeriod"/>
            </a:pPr>
            <a:r>
              <a:rPr lang="en-US" sz="2000" b="1" dirty="0"/>
              <a:t> Career Preferences</a:t>
            </a:r>
            <a:r>
              <a:rPr lang="en-US" sz="20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Gen Z is drawn to creative, analytical, and management-focused roles, with </a:t>
            </a:r>
            <a:r>
              <a:rPr lang="en-US" sz="1600" b="1" dirty="0"/>
              <a:t>Design &amp; Strategy</a:t>
            </a:r>
            <a:r>
              <a:rPr lang="en-US" sz="1600" dirty="0"/>
              <a:t>, </a:t>
            </a:r>
            <a:r>
              <a:rPr lang="en-US" sz="1600" b="1" dirty="0"/>
              <a:t>Data Analytics</a:t>
            </a:r>
            <a:r>
              <a:rPr lang="en-US" sz="1600" dirty="0"/>
              <a:t>, and </a:t>
            </a:r>
            <a:r>
              <a:rPr lang="en-US" sz="1600" b="1" dirty="0"/>
              <a:t>Business Operations</a:t>
            </a:r>
            <a:r>
              <a:rPr lang="en-US" sz="1600" dirty="0"/>
              <a:t> dominating career choices.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Traditional industries like Cybersecurity, BPO Services, and Sales &amp; Marketing are less favored</a:t>
            </a:r>
            <a:r>
              <a:rPr lang="en-US" dirty="0"/>
              <a:t>.</a:t>
            </a:r>
          </a:p>
          <a:p>
            <a:pPr>
              <a:buFont typeface="+mj-lt"/>
              <a:buAutoNum type="arabicPeriod"/>
            </a:pPr>
            <a:r>
              <a:rPr lang="en-US" sz="2000" b="1" dirty="0"/>
              <a:t> Managerial Expectations</a:t>
            </a:r>
            <a:r>
              <a:rPr lang="en-US" sz="20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Employees value managers who provide clear goals, supportive leadership, and transparency, emphasizing the need for structured leadership practices.</a:t>
            </a:r>
          </a:p>
          <a:p>
            <a:pPr>
              <a:buFont typeface="+mj-lt"/>
              <a:buAutoNum type="arabicPeriod"/>
            </a:pPr>
            <a:r>
              <a:rPr lang="en-US" sz="2000" b="1" dirty="0"/>
              <a:t> Mission Alignment</a:t>
            </a:r>
            <a:r>
              <a:rPr lang="en-US" sz="20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Misaligned missions lead to frustrations like unclear goals and lack of transparency, highlighting the critical importance of organizational clarity.</a:t>
            </a:r>
          </a:p>
          <a:p>
            <a:pPr>
              <a:buFont typeface="+mj-lt"/>
              <a:buAutoNum type="arabicPeriod"/>
            </a:pPr>
            <a:r>
              <a:rPr lang="en-US" sz="2000" b="1" dirty="0"/>
              <a:t> Workplace Trends</a:t>
            </a:r>
            <a:r>
              <a:rPr lang="en-US" sz="20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The majority are open to long-term tenure when organizations prioritize </a:t>
            </a:r>
            <a:r>
              <a:rPr lang="en-US" sz="1600" b="1" dirty="0"/>
              <a:t>mission alignment and transparency</a:t>
            </a:r>
            <a:r>
              <a:rPr lang="en-US" sz="1600" dirty="0"/>
              <a:t>, demonstrating resilience and adaptability.</a:t>
            </a:r>
          </a:p>
          <a:p>
            <a:pPr lvl="1"/>
            <a:endParaRPr lang="en-US" sz="1600" dirty="0"/>
          </a:p>
          <a:p>
            <a:r>
              <a:rPr lang="en-US" sz="2000" dirty="0"/>
              <a:t>These findings offer valuable insights into Gen Z’s priorities, enabling organizations to align their strategies for attracting and retaining young talent effectively.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A2B69E2-AA2A-4257-89CF-4219450CC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514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2343A-9CB0-F2AD-EF62-5DEE3E97F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54" y="52194"/>
            <a:ext cx="6487409" cy="9482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Berlin Sans FB Demi" panose="020E0802020502020306" pitchFamily="34" charset="0"/>
              </a:rPr>
              <a:t>6. Findings and Insights</a:t>
            </a:r>
          </a:p>
        </p:txBody>
      </p:sp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175D76F6-5C0D-E5F1-8BB5-94D62404C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" r="4306"/>
          <a:stretch>
            <a:fillRect/>
          </a:stretch>
        </p:blipFill>
        <p:spPr>
          <a:xfrm>
            <a:off x="10257967" y="154137"/>
            <a:ext cx="1761000" cy="84630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AD1CDD-85E8-B619-A0F4-BA74A868041C}"/>
              </a:ext>
            </a:extLst>
          </p:cNvPr>
          <p:cNvSpPr txBox="1"/>
          <p:nvPr/>
        </p:nvSpPr>
        <p:spPr>
          <a:xfrm>
            <a:off x="267954" y="1089499"/>
            <a:ext cx="1175101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✔ </a:t>
            </a:r>
            <a:r>
              <a:rPr lang="en-US" sz="2200" b="1" dirty="0"/>
              <a:t>Hybrid work is the most preferred mode (47%)</a:t>
            </a:r>
            <a:r>
              <a:rPr lang="en-US" sz="2200" dirty="0"/>
              <a:t>, while only 20% prefer working from the  </a:t>
            </a:r>
          </a:p>
          <a:p>
            <a:r>
              <a:rPr lang="en-US" sz="2200" dirty="0"/>
              <a:t>    office.</a:t>
            </a:r>
            <a:br>
              <a:rPr lang="en-US" sz="2200" dirty="0"/>
            </a:br>
            <a:r>
              <a:rPr lang="en-US" sz="2200" dirty="0"/>
              <a:t>✔ </a:t>
            </a:r>
            <a:r>
              <a:rPr lang="en-US" sz="2200" b="1" dirty="0"/>
              <a:t>Parents (34%) are the most influential factor</a:t>
            </a:r>
            <a:r>
              <a:rPr lang="en-US" sz="2200" dirty="0"/>
              <a:t> in career choices, followed by world leaders   </a:t>
            </a:r>
          </a:p>
          <a:p>
            <a:r>
              <a:rPr lang="en-US" sz="2200" dirty="0"/>
              <a:t>    (22%).</a:t>
            </a:r>
            <a:br>
              <a:rPr lang="en-US" sz="2200" dirty="0"/>
            </a:br>
            <a:r>
              <a:rPr lang="en-US" sz="2200" dirty="0"/>
              <a:t>✔ </a:t>
            </a:r>
            <a:r>
              <a:rPr lang="en-US" sz="2200" b="1" dirty="0"/>
              <a:t>Most participants expect a salary between 91K-110K after 5 years (19%)</a:t>
            </a:r>
            <a:r>
              <a:rPr lang="en-US" sz="2200" dirty="0"/>
              <a:t>, but a significant  </a:t>
            </a:r>
          </a:p>
          <a:p>
            <a:r>
              <a:rPr lang="en-US" sz="2200" dirty="0"/>
              <a:t>    23% expect more than 151K.</a:t>
            </a:r>
            <a:br>
              <a:rPr lang="en-US" sz="2200" dirty="0"/>
            </a:br>
            <a:r>
              <a:rPr lang="en-US" sz="2200" dirty="0"/>
              <a:t>✔ </a:t>
            </a:r>
            <a:r>
              <a:rPr lang="en-US" sz="2200" b="1" dirty="0"/>
              <a:t>84% expect a minimum salary of 10K-15K</a:t>
            </a:r>
            <a:r>
              <a:rPr lang="en-US" sz="2200" dirty="0"/>
              <a:t>, indicating conservative expectations in the early </a:t>
            </a:r>
          </a:p>
          <a:p>
            <a:r>
              <a:rPr lang="en-US" sz="2200" dirty="0"/>
              <a:t>    years.</a:t>
            </a:r>
            <a:br>
              <a:rPr lang="en-US" sz="2200" dirty="0"/>
            </a:br>
            <a:r>
              <a:rPr lang="en-US" sz="2200" dirty="0"/>
              <a:t>✔ </a:t>
            </a:r>
            <a:r>
              <a:rPr lang="en-US" sz="2200" b="1" dirty="0"/>
              <a:t>High-stress jobs (86%) are the biggest work frustration</a:t>
            </a:r>
            <a:r>
              <a:rPr lang="en-US" sz="2200" dirty="0"/>
              <a:t>, followed by unclear goals (4%).</a:t>
            </a:r>
            <a:br>
              <a:rPr lang="en-US" sz="2200" dirty="0"/>
            </a:br>
            <a:r>
              <a:rPr lang="en-US" sz="2200" dirty="0"/>
              <a:t>✔ </a:t>
            </a:r>
            <a:r>
              <a:rPr lang="en-US" sz="2200" b="1" dirty="0"/>
              <a:t>94% prefer an 8-hour workday</a:t>
            </a:r>
            <a:r>
              <a:rPr lang="en-US" sz="2200" dirty="0"/>
              <a:t>, with minimal interest in extended hours.</a:t>
            </a:r>
            <a:br>
              <a:rPr lang="en-US" sz="2200" dirty="0"/>
            </a:br>
            <a:r>
              <a:rPr lang="en-US" sz="2200" dirty="0"/>
              <a:t>✔ </a:t>
            </a:r>
            <a:r>
              <a:rPr lang="en-US" sz="2200" b="1" dirty="0"/>
              <a:t>58% want a goal-oriented supportive manager</a:t>
            </a:r>
            <a:r>
              <a:rPr lang="en-US" sz="2200" dirty="0"/>
              <a:t>, while 7% work under target-driven </a:t>
            </a:r>
          </a:p>
          <a:p>
            <a:r>
              <a:rPr lang="en-US" sz="2200" dirty="0"/>
              <a:t>    leadership.</a:t>
            </a:r>
            <a:br>
              <a:rPr lang="en-US" sz="2200" dirty="0"/>
            </a:br>
            <a:r>
              <a:rPr lang="en-US" sz="2200" dirty="0"/>
              <a:t>✔ </a:t>
            </a:r>
            <a:r>
              <a:rPr lang="en-US" sz="2200" b="1" dirty="0"/>
              <a:t>60% are open to staying at a company for more than 7 years</a:t>
            </a:r>
            <a:r>
              <a:rPr lang="en-US" sz="2200" dirty="0"/>
              <a:t>, but it depends on the work </a:t>
            </a:r>
          </a:p>
          <a:p>
            <a:r>
              <a:rPr lang="en-US" sz="2200" dirty="0"/>
              <a:t>    environment.</a:t>
            </a:r>
            <a:br>
              <a:rPr lang="en-US" sz="2200" dirty="0"/>
            </a:br>
            <a:r>
              <a:rPr lang="en-US" sz="2200" dirty="0"/>
              <a:t>✔ </a:t>
            </a:r>
            <a:r>
              <a:rPr lang="en-US" sz="2200" b="1" dirty="0"/>
              <a:t>96.96% refuse to work under abusive managers</a:t>
            </a:r>
            <a:r>
              <a:rPr lang="en-US" sz="2200" dirty="0"/>
              <a:t>, emphasizing the importance of a healthy </a:t>
            </a:r>
          </a:p>
          <a:p>
            <a:r>
              <a:rPr lang="en-US" sz="2200" dirty="0"/>
              <a:t>    work culture.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802E3C6-EFA4-2764-B29B-09C62D84C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841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CC09F-7383-3A4C-555C-35DA0BB4B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2" y="0"/>
            <a:ext cx="9215707" cy="78196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40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Berlin Sans FB Demi" panose="020E0802020502020306" pitchFamily="34" charset="0"/>
              </a:rPr>
              <a:t>7. Recommendations for Stakeholders</a:t>
            </a:r>
          </a:p>
        </p:txBody>
      </p:sp>
      <p:pic>
        <p:nvPicPr>
          <p:cNvPr id="2" name="Picture Placeholder 5">
            <a:extLst>
              <a:ext uri="{FF2B5EF4-FFF2-40B4-BE49-F238E27FC236}">
                <a16:creationId xmlns:a16="http://schemas.microsoft.com/office/drawing/2014/main" id="{0B0AF3F6-A6EC-BDE5-9A7F-05342866E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" r="4306"/>
          <a:stretch>
            <a:fillRect/>
          </a:stretch>
        </p:blipFill>
        <p:spPr>
          <a:xfrm>
            <a:off x="10257967" y="154137"/>
            <a:ext cx="1761000" cy="84630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202101-A63B-670C-624F-0733A2FEEDCE}"/>
              </a:ext>
            </a:extLst>
          </p:cNvPr>
          <p:cNvSpPr txBox="1"/>
          <p:nvPr/>
        </p:nvSpPr>
        <p:spPr>
          <a:xfrm>
            <a:off x="370802" y="784035"/>
            <a:ext cx="10844982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en-US" b="1" dirty="0"/>
              <a:t> Foster Transparent Leadership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Cultivate clear communication channels and set well-defined goals to enhance employee trust and satisfaction.</a:t>
            </a:r>
          </a:p>
          <a:p>
            <a:pPr lvl="1"/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 Invest in Learning Opportunities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Offer expert-led programs, self-paced learning, and observation-based training to meet Gen Z’s diverse learning preferences.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 Support Higher Education Aspirations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Provide sponsorships or education assistance programs to address affordability concerns and encourage skill development.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 Align Organizational Mission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Ensure the company’s mission aligns with employees’ values to reduce frustrations and foster loyalty.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 Create Rewarding Work Environments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Balance high-pressure tasks with meaningful rewards and learning-focused support to drive engagement and professional growth.</a:t>
            </a:r>
          </a:p>
          <a:p>
            <a:pPr lvl="1"/>
            <a:endParaRPr lang="en-US" sz="2000" dirty="0"/>
          </a:p>
          <a:p>
            <a:r>
              <a:rPr lang="en-US" sz="2000" dirty="0"/>
              <a:t>By implementing these strategies, organizations can establish themselves as employers of choice, effectively meeting the aspirations and expectations of Gen Z talent.</a:t>
            </a:r>
          </a:p>
          <a:p>
            <a:endParaRPr lang="en-US" sz="280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DEA7E1D-5770-E9EF-DE8B-CEA9B2932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460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06B59-80B8-CEED-0BCA-BC3F80A85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3C2F317-81E4-3678-2FF2-495B3A95470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7C6D33A-37B7-D2C4-2C1C-6D5253D0D480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8145A95-72C3-9BFC-32D2-908F235E389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799" y="183060"/>
            <a:ext cx="5989635" cy="626297"/>
          </a:xfrm>
          <a:noFill/>
        </p:spPr>
        <p:txBody>
          <a:bodyPr anchor="b"/>
          <a:lstStyle/>
          <a:p>
            <a:pPr>
              <a:lnSpc>
                <a:spcPct val="150000"/>
              </a:lnSpc>
            </a:pPr>
            <a:r>
              <a:rPr lang="en-US" sz="40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Berlin Sans FB Demi" panose="020E0802020502020306" pitchFamily="34" charset="0"/>
              </a:rPr>
              <a:t>8. Conclusion &amp;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2799" y="1230838"/>
            <a:ext cx="10973298" cy="5268909"/>
          </a:xfrm>
          <a:noFill/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l"/>
            <a:r>
              <a:rPr lang="en-US" sz="2400" dirty="0">
                <a:latin typeface="Berlin Sans FB Demi" panose="020E0802020502020306" pitchFamily="34" charset="0"/>
              </a:rPr>
              <a:t>The analysis of Gen Z's career aspirations and workplace expectations highlights the generation's focus on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1" dirty="0">
                <a:latin typeface="Berlin Sans FB Demi" panose="020E0802020502020306" pitchFamily="34" charset="0"/>
              </a:rPr>
              <a:t>Structured learning,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1" dirty="0">
                <a:latin typeface="Berlin Sans FB Demi" panose="020E0802020502020306" pitchFamily="34" charset="0"/>
              </a:rPr>
              <a:t>Supportive leadership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1" dirty="0">
                <a:latin typeface="Berlin Sans FB Demi" panose="020E0802020502020306" pitchFamily="34" charset="0"/>
              </a:rPr>
              <a:t>Mission-driven work environments</a:t>
            </a:r>
            <a:r>
              <a:rPr lang="en-US" sz="2400" dirty="0">
                <a:latin typeface="Berlin Sans FB Demi" panose="020E0802020502020306" pitchFamily="34" charset="0"/>
              </a:rPr>
              <a:t>.</a:t>
            </a:r>
          </a:p>
          <a:p>
            <a:pPr algn="l"/>
            <a:r>
              <a:rPr lang="en-US" sz="2400" dirty="0">
                <a:latin typeface="Berlin Sans FB Demi" panose="020E0802020502020306" pitchFamily="34" charset="0"/>
              </a:rPr>
              <a:t>Gen Z seeks careers that blend creativity,  analytical thinking, and management while prioritizing transparency and alignment with organizational goals. </a:t>
            </a:r>
          </a:p>
          <a:p>
            <a:pPr algn="l"/>
            <a:r>
              <a:rPr lang="en-US" sz="2400" dirty="0">
                <a:latin typeface="Berlin Sans FB Demi" panose="020E0802020502020306" pitchFamily="34" charset="0"/>
              </a:rPr>
              <a:t>Their resilience and adaptability are evident, but factors like affordability, clarity, and trust significantly influence their decisions regarding education and employment. </a:t>
            </a:r>
          </a:p>
          <a:p>
            <a:pPr algn="l"/>
            <a:r>
              <a:rPr lang="en-US" sz="2400" dirty="0">
                <a:latin typeface="Berlin Sans FB Demi" panose="020E0802020502020306" pitchFamily="34" charset="0"/>
              </a:rPr>
              <a:t>These insights can guide organizations in tailoring strategies to attract and retain this dynamic workforce.</a:t>
            </a:r>
          </a:p>
          <a:p>
            <a:pPr algn="l"/>
            <a:endParaRPr lang="en-US" sz="2400" dirty="0">
              <a:latin typeface="Berlin Sans FB Demi" panose="020E0802020502020306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C4A7DC2-42C3-FDDF-02BF-9598D75A6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0129097" y="2012774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Placeholder 5">
            <a:extLst>
              <a:ext uri="{FF2B5EF4-FFF2-40B4-BE49-F238E27FC236}">
                <a16:creationId xmlns:a16="http://schemas.microsoft.com/office/drawing/2014/main" id="{5448BF3D-44D2-8262-A730-660D7205C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" r="4306"/>
          <a:stretch>
            <a:fillRect/>
          </a:stretch>
        </p:blipFill>
        <p:spPr>
          <a:xfrm>
            <a:off x="10257967" y="154137"/>
            <a:ext cx="1761000" cy="84630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523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039" y="224530"/>
            <a:ext cx="6277954" cy="846307"/>
          </a:xfrm>
          <a:noFill/>
        </p:spPr>
        <p:txBody>
          <a:bodyPr anchor="t">
            <a:noAutofit/>
          </a:bodyPr>
          <a:lstStyle/>
          <a:p>
            <a:r>
              <a:rPr lang="en-US" sz="40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Berlin Sans FB Demi" panose="020E0802020502020306" pitchFamily="34" charset="0"/>
              </a:rPr>
              <a:t>8. Conclusion &amp; Next Steps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7729" y="1255303"/>
            <a:ext cx="11087418" cy="5008515"/>
          </a:xfrm>
          <a:noFill/>
        </p:spPr>
        <p:txBody>
          <a:bodyPr vert="horz" lIns="0" tIns="0" rIns="91440" bIns="45720" rtlCol="0" anchor="t">
            <a:normAutofit/>
          </a:bodyPr>
          <a:lstStyle/>
          <a:p>
            <a:r>
              <a:rPr lang="en-US" sz="3200" b="1" dirty="0">
                <a:latin typeface="Berlin Sans FB Demi" panose="020E0802020502020306" pitchFamily="34" charset="0"/>
              </a:rPr>
              <a:t>Summary</a:t>
            </a:r>
            <a:r>
              <a:rPr lang="en-US" sz="3200" dirty="0">
                <a:latin typeface="Berlin Sans FB Demi" panose="020E0802020502020306" pitchFamily="34" charset="0"/>
              </a:rPr>
              <a:t>: </a:t>
            </a:r>
            <a:r>
              <a:rPr lang="en-US" sz="3000" dirty="0">
                <a:latin typeface="Berlin Sans FB Demi" panose="020E0802020502020306" pitchFamily="34" charset="0"/>
              </a:rPr>
              <a:t>Gen-Z career aspirations align with flexibility, growth, and digital skills Companies must adapt hiring and retention strategies accordingly </a:t>
            </a:r>
          </a:p>
          <a:p>
            <a:r>
              <a:rPr lang="en-US" sz="3200" b="1" dirty="0">
                <a:latin typeface="Berlin Sans FB Demi" panose="020E0802020502020306" pitchFamily="34" charset="0"/>
              </a:rPr>
              <a:t>Next Steps: </a:t>
            </a:r>
            <a:r>
              <a:rPr lang="en-US" sz="3000" dirty="0">
                <a:latin typeface="Berlin Sans FB Demi" panose="020E0802020502020306" pitchFamily="34" charset="0"/>
              </a:rPr>
              <a:t>Conduct deeper analysis on career transitions over time Implement AI-driven hiring recommendations to streamline recruitment Collaborate with organizations to improve workplace policies based on findings</a:t>
            </a:r>
          </a:p>
          <a:p>
            <a:r>
              <a:rPr lang="en-US" sz="3000" dirty="0">
                <a:latin typeface="Berlin Sans FB Demi" panose="020E0802020502020306" pitchFamily="34" charset="0"/>
              </a:rPr>
              <a:t>PLEASE PROVIDE </a:t>
            </a:r>
            <a:r>
              <a:rPr lang="en-IN" sz="3000" dirty="0">
                <a:latin typeface="Berlin Sans FB Demi" panose="020E0802020502020306" pitchFamily="34" charset="0"/>
              </a:rPr>
              <a:t>FEEDBACK ON THIS PRESENTATION </a:t>
            </a:r>
            <a:endParaRPr lang="en-US" sz="3000" dirty="0">
              <a:latin typeface="Berlin Sans FB Demi" panose="020E0802020502020306" pitchFamily="34" charset="0"/>
            </a:endParaRPr>
          </a:p>
        </p:txBody>
      </p:sp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01EFE4C3-FFEE-0DE5-D729-12CF7F5B6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" r="4306"/>
          <a:stretch>
            <a:fillRect/>
          </a:stretch>
        </p:blipFill>
        <p:spPr>
          <a:xfrm>
            <a:off x="10257967" y="154137"/>
            <a:ext cx="1761000" cy="84630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64504-BD1E-D832-E618-D3866CA54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40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566" y="1293779"/>
            <a:ext cx="5812127" cy="1387204"/>
          </a:xfrm>
          <a:noFill/>
        </p:spPr>
        <p:txBody>
          <a:bodyPr anchor="b">
            <a:noAutofit/>
          </a:bodyPr>
          <a:lstStyle/>
          <a:p>
            <a:r>
              <a:rPr lang="en-US" sz="6600" dirty="0">
                <a:latin typeface="Berlin Sans FB Demi" panose="020E0802020502020306" pitchFamily="34" charset="0"/>
              </a:rPr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567" y="2925680"/>
            <a:ext cx="6201916" cy="3427184"/>
          </a:xfrm>
          <a:noFill/>
        </p:spPr>
        <p:txBody>
          <a:bodyPr>
            <a:normAutofit/>
          </a:bodyPr>
          <a:lstStyle/>
          <a:p>
            <a:r>
              <a:rPr lang="en-US" sz="2800" dirty="0"/>
              <a:t>Open for questions and discussions</a:t>
            </a:r>
          </a:p>
          <a:p>
            <a:r>
              <a:rPr lang="en-US" sz="3200" dirty="0"/>
              <a:t>Rachit Gupta (Data Analyst Intern)</a:t>
            </a:r>
          </a:p>
          <a:p>
            <a:pPr algn="ctr"/>
            <a:r>
              <a:rPr lang="en-US" sz="2400" dirty="0">
                <a:hlinkClick r:id="rId2"/>
              </a:rPr>
              <a:t>rachitgupta8534@gmail.com</a:t>
            </a:r>
            <a:r>
              <a:rPr lang="en-US" sz="2400" dirty="0"/>
              <a:t>  </a:t>
            </a:r>
          </a:p>
          <a:p>
            <a:pPr algn="ctr"/>
            <a:r>
              <a:rPr lang="en-IN" sz="2400" dirty="0">
                <a:hlinkClick r:id="rId3"/>
              </a:rPr>
              <a:t>LinkedIn</a:t>
            </a:r>
            <a:r>
              <a:rPr lang="en-IN" sz="2400" dirty="0"/>
              <a:t> </a:t>
            </a:r>
            <a:endParaRPr lang="en-US" sz="2400" dirty="0"/>
          </a:p>
          <a:p>
            <a:pPr algn="ctr"/>
            <a:r>
              <a:rPr lang="en-US" sz="2400" dirty="0">
                <a:hlinkClick r:id="rId4"/>
              </a:rPr>
              <a:t>www.kulturehire.com</a:t>
            </a:r>
            <a:endParaRPr lang="en-US" sz="2400" dirty="0"/>
          </a:p>
          <a:p>
            <a:endParaRPr lang="en-US" dirty="0"/>
          </a:p>
        </p:txBody>
      </p:sp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7C9FC580-6400-9C7F-B229-2DE67601D2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" r="4306"/>
          <a:stretch>
            <a:fillRect/>
          </a:stretch>
        </p:blipFill>
        <p:spPr>
          <a:xfrm>
            <a:off x="199567" y="202776"/>
            <a:ext cx="1483318" cy="71285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BFCFEF0B-E382-0F84-9530-85F8C777649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5" r="17435"/>
          <a:stretch>
            <a:fillRect/>
          </a:stretch>
        </p:blipFill>
        <p:spPr>
          <a:xfrm>
            <a:off x="6401483" y="831377"/>
            <a:ext cx="5654675" cy="5788025"/>
          </a:xfr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FC60DDD-6D87-7235-6834-E8A9F23BD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17</a:t>
            </a:fld>
            <a:endParaRPr lang="en-US" dirty="0"/>
          </a:p>
        </p:txBody>
      </p:sp>
      <p:pic>
        <p:nvPicPr>
          <p:cNvPr id="19" name="Graphic 18" descr="Handshake with solid fill">
            <a:extLst>
              <a:ext uri="{FF2B5EF4-FFF2-40B4-BE49-F238E27FC236}">
                <a16:creationId xmlns:a16="http://schemas.microsoft.com/office/drawing/2014/main" id="{BC1DCD74-9DEE-E8C0-D750-FB99AF4982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91068" y="700938"/>
            <a:ext cx="2572885" cy="257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30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2FA3B2-D433-10B6-9C8C-F758C42BD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4" name="object 6">
            <a:extLst>
              <a:ext uri="{FF2B5EF4-FFF2-40B4-BE49-F238E27FC236}">
                <a16:creationId xmlns:a16="http://schemas.microsoft.com/office/drawing/2014/main" id="{CED11556-FF9A-70D9-DB09-04E17DF5E0D0}"/>
              </a:ext>
            </a:extLst>
          </p:cNvPr>
          <p:cNvGrpSpPr/>
          <p:nvPr/>
        </p:nvGrpSpPr>
        <p:grpSpPr>
          <a:xfrm>
            <a:off x="214604" y="2270451"/>
            <a:ext cx="11747241" cy="3533190"/>
            <a:chOff x="303491" y="3296817"/>
            <a:chExt cx="17680940" cy="4933315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280ED9FB-0C3F-02EF-F44A-66224EF46B3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24723" y="5552469"/>
              <a:ext cx="1277573" cy="1277573"/>
            </a:xfrm>
            <a:prstGeom prst="rect">
              <a:avLst/>
            </a:prstGeom>
          </p:spPr>
        </p:pic>
        <p:sp>
          <p:nvSpPr>
            <p:cNvPr id="6" name="object 8">
              <a:extLst>
                <a:ext uri="{FF2B5EF4-FFF2-40B4-BE49-F238E27FC236}">
                  <a16:creationId xmlns:a16="http://schemas.microsoft.com/office/drawing/2014/main" id="{787A72CB-3AF0-4538-2E54-5EDC835E919E}"/>
                </a:ext>
              </a:extLst>
            </p:cNvPr>
            <p:cNvSpPr/>
            <p:nvPr/>
          </p:nvSpPr>
          <p:spPr>
            <a:xfrm>
              <a:off x="6522610" y="3310932"/>
              <a:ext cx="3176270" cy="2750185"/>
            </a:xfrm>
            <a:custGeom>
              <a:avLst/>
              <a:gdLst/>
              <a:ahLst/>
              <a:cxnLst/>
              <a:rect l="l" t="t" r="r" b="b"/>
              <a:pathLst>
                <a:path w="3176270" h="2750185">
                  <a:moveTo>
                    <a:pt x="2382253" y="2749889"/>
                  </a:moveTo>
                  <a:lnTo>
                    <a:pt x="793656" y="2749889"/>
                  </a:lnTo>
                  <a:lnTo>
                    <a:pt x="0" y="1374944"/>
                  </a:lnTo>
                  <a:lnTo>
                    <a:pt x="793656" y="0"/>
                  </a:lnTo>
                  <a:lnTo>
                    <a:pt x="2382253" y="0"/>
                  </a:lnTo>
                  <a:lnTo>
                    <a:pt x="3175910" y="1374944"/>
                  </a:lnTo>
                  <a:lnTo>
                    <a:pt x="2382253" y="2749889"/>
                  </a:lnTo>
                  <a:close/>
                </a:path>
              </a:pathLst>
            </a:custGeom>
            <a:solidFill>
              <a:srgbClr val="D9D9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9">
              <a:extLst>
                <a:ext uri="{FF2B5EF4-FFF2-40B4-BE49-F238E27FC236}">
                  <a16:creationId xmlns:a16="http://schemas.microsoft.com/office/drawing/2014/main" id="{612E1058-47CB-AC01-064E-246B651C7B54}"/>
                </a:ext>
              </a:extLst>
            </p:cNvPr>
            <p:cNvSpPr/>
            <p:nvPr/>
          </p:nvSpPr>
          <p:spPr>
            <a:xfrm>
              <a:off x="6506570" y="3296817"/>
              <a:ext cx="3208020" cy="2778125"/>
            </a:xfrm>
            <a:custGeom>
              <a:avLst/>
              <a:gdLst/>
              <a:ahLst/>
              <a:cxnLst/>
              <a:rect l="l" t="t" r="r" b="b"/>
              <a:pathLst>
                <a:path w="3208020" h="2778125">
                  <a:moveTo>
                    <a:pt x="2405992" y="2778119"/>
                  </a:moveTo>
                  <a:lnTo>
                    <a:pt x="801997" y="2778119"/>
                  </a:lnTo>
                  <a:lnTo>
                    <a:pt x="0" y="1389059"/>
                  </a:lnTo>
                  <a:lnTo>
                    <a:pt x="801997" y="0"/>
                  </a:lnTo>
                  <a:lnTo>
                    <a:pt x="2405992" y="0"/>
                  </a:lnTo>
                  <a:lnTo>
                    <a:pt x="2461558" y="96239"/>
                  </a:lnTo>
                  <a:lnTo>
                    <a:pt x="857816" y="96239"/>
                  </a:lnTo>
                  <a:lnTo>
                    <a:pt x="110996" y="1389059"/>
                  </a:lnTo>
                  <a:lnTo>
                    <a:pt x="857816" y="2681879"/>
                  </a:lnTo>
                  <a:lnTo>
                    <a:pt x="2461558" y="2681879"/>
                  </a:lnTo>
                  <a:lnTo>
                    <a:pt x="2405992" y="2778119"/>
                  </a:lnTo>
                  <a:close/>
                </a:path>
                <a:path w="3208020" h="2778125">
                  <a:moveTo>
                    <a:pt x="2461558" y="2681879"/>
                  </a:moveTo>
                  <a:lnTo>
                    <a:pt x="2350173" y="2681879"/>
                  </a:lnTo>
                  <a:lnTo>
                    <a:pt x="3096352" y="1389059"/>
                  </a:lnTo>
                  <a:lnTo>
                    <a:pt x="2350173" y="96239"/>
                  </a:lnTo>
                  <a:lnTo>
                    <a:pt x="2461558" y="96239"/>
                  </a:lnTo>
                  <a:lnTo>
                    <a:pt x="3207990" y="1389059"/>
                  </a:lnTo>
                  <a:lnTo>
                    <a:pt x="2461558" y="2681879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0">
              <a:extLst>
                <a:ext uri="{FF2B5EF4-FFF2-40B4-BE49-F238E27FC236}">
                  <a16:creationId xmlns:a16="http://schemas.microsoft.com/office/drawing/2014/main" id="{311F334A-9E36-AED5-23E4-DE1AB4306A0C}"/>
                </a:ext>
              </a:extLst>
            </p:cNvPr>
            <p:cNvSpPr/>
            <p:nvPr/>
          </p:nvSpPr>
          <p:spPr>
            <a:xfrm>
              <a:off x="4387065" y="5465685"/>
              <a:ext cx="3176270" cy="2750185"/>
            </a:xfrm>
            <a:custGeom>
              <a:avLst/>
              <a:gdLst/>
              <a:ahLst/>
              <a:cxnLst/>
              <a:rect l="l" t="t" r="r" b="b"/>
              <a:pathLst>
                <a:path w="3176270" h="2750184">
                  <a:moveTo>
                    <a:pt x="2382253" y="2749889"/>
                  </a:moveTo>
                  <a:lnTo>
                    <a:pt x="793656" y="2749889"/>
                  </a:lnTo>
                  <a:lnTo>
                    <a:pt x="0" y="1374944"/>
                  </a:lnTo>
                  <a:lnTo>
                    <a:pt x="793656" y="0"/>
                  </a:lnTo>
                  <a:lnTo>
                    <a:pt x="2382253" y="0"/>
                  </a:lnTo>
                  <a:lnTo>
                    <a:pt x="3175910" y="1374944"/>
                  </a:lnTo>
                  <a:lnTo>
                    <a:pt x="2382253" y="2749889"/>
                  </a:lnTo>
                  <a:close/>
                </a:path>
              </a:pathLst>
            </a:custGeom>
            <a:solidFill>
              <a:srgbClr val="A6A6A6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1">
              <a:extLst>
                <a:ext uri="{FF2B5EF4-FFF2-40B4-BE49-F238E27FC236}">
                  <a16:creationId xmlns:a16="http://schemas.microsoft.com/office/drawing/2014/main" id="{8ABA314C-FA5C-671D-D9A5-62755C388798}"/>
                </a:ext>
              </a:extLst>
            </p:cNvPr>
            <p:cNvSpPr/>
            <p:nvPr/>
          </p:nvSpPr>
          <p:spPr>
            <a:xfrm>
              <a:off x="4371024" y="5451570"/>
              <a:ext cx="3208020" cy="2778125"/>
            </a:xfrm>
            <a:custGeom>
              <a:avLst/>
              <a:gdLst/>
              <a:ahLst/>
              <a:cxnLst/>
              <a:rect l="l" t="t" r="r" b="b"/>
              <a:pathLst>
                <a:path w="3208020" h="2778125">
                  <a:moveTo>
                    <a:pt x="2405992" y="2778119"/>
                  </a:moveTo>
                  <a:lnTo>
                    <a:pt x="801997" y="2778119"/>
                  </a:lnTo>
                  <a:lnTo>
                    <a:pt x="0" y="1389059"/>
                  </a:lnTo>
                  <a:lnTo>
                    <a:pt x="801997" y="0"/>
                  </a:lnTo>
                  <a:lnTo>
                    <a:pt x="2405992" y="0"/>
                  </a:lnTo>
                  <a:lnTo>
                    <a:pt x="2461558" y="96239"/>
                  </a:lnTo>
                  <a:lnTo>
                    <a:pt x="857816" y="96239"/>
                  </a:lnTo>
                  <a:lnTo>
                    <a:pt x="110996" y="1389059"/>
                  </a:lnTo>
                  <a:lnTo>
                    <a:pt x="857816" y="2681879"/>
                  </a:lnTo>
                  <a:lnTo>
                    <a:pt x="2461558" y="2681879"/>
                  </a:lnTo>
                  <a:lnTo>
                    <a:pt x="2405992" y="2778119"/>
                  </a:lnTo>
                  <a:close/>
                </a:path>
                <a:path w="3208020" h="2778125">
                  <a:moveTo>
                    <a:pt x="2461558" y="2681879"/>
                  </a:moveTo>
                  <a:lnTo>
                    <a:pt x="2350173" y="2681879"/>
                  </a:lnTo>
                  <a:lnTo>
                    <a:pt x="3096352" y="1389059"/>
                  </a:lnTo>
                  <a:lnTo>
                    <a:pt x="2350173" y="96239"/>
                  </a:lnTo>
                  <a:lnTo>
                    <a:pt x="2461558" y="96239"/>
                  </a:lnTo>
                  <a:lnTo>
                    <a:pt x="3207990" y="1389059"/>
                  </a:lnTo>
                  <a:lnTo>
                    <a:pt x="2461558" y="2681879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2">
              <a:extLst>
                <a:ext uri="{FF2B5EF4-FFF2-40B4-BE49-F238E27FC236}">
                  <a16:creationId xmlns:a16="http://schemas.microsoft.com/office/drawing/2014/main" id="{02428600-4C18-BCD6-EA1F-4E4ACC438FEA}"/>
                </a:ext>
              </a:extLst>
            </p:cNvPr>
            <p:cNvSpPr/>
            <p:nvPr/>
          </p:nvSpPr>
          <p:spPr>
            <a:xfrm>
              <a:off x="2412387" y="3310932"/>
              <a:ext cx="3176270" cy="2750185"/>
            </a:xfrm>
            <a:custGeom>
              <a:avLst/>
              <a:gdLst/>
              <a:ahLst/>
              <a:cxnLst/>
              <a:rect l="l" t="t" r="r" b="b"/>
              <a:pathLst>
                <a:path w="3176270" h="2750185">
                  <a:moveTo>
                    <a:pt x="2382253" y="2749889"/>
                  </a:moveTo>
                  <a:lnTo>
                    <a:pt x="793656" y="2749889"/>
                  </a:lnTo>
                  <a:lnTo>
                    <a:pt x="0" y="1374944"/>
                  </a:lnTo>
                  <a:lnTo>
                    <a:pt x="793656" y="0"/>
                  </a:lnTo>
                  <a:lnTo>
                    <a:pt x="2382253" y="0"/>
                  </a:lnTo>
                  <a:lnTo>
                    <a:pt x="3175910" y="1374944"/>
                  </a:lnTo>
                  <a:lnTo>
                    <a:pt x="2382253" y="2749889"/>
                  </a:lnTo>
                  <a:close/>
                </a:path>
              </a:pathLst>
            </a:custGeom>
            <a:solidFill>
              <a:srgbClr val="D9D9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3">
              <a:extLst>
                <a:ext uri="{FF2B5EF4-FFF2-40B4-BE49-F238E27FC236}">
                  <a16:creationId xmlns:a16="http://schemas.microsoft.com/office/drawing/2014/main" id="{F8086B2C-EBAD-007F-E81F-40733200400E}"/>
                </a:ext>
              </a:extLst>
            </p:cNvPr>
            <p:cNvSpPr/>
            <p:nvPr/>
          </p:nvSpPr>
          <p:spPr>
            <a:xfrm>
              <a:off x="2396347" y="3296817"/>
              <a:ext cx="3208020" cy="2778125"/>
            </a:xfrm>
            <a:custGeom>
              <a:avLst/>
              <a:gdLst/>
              <a:ahLst/>
              <a:cxnLst/>
              <a:rect l="l" t="t" r="r" b="b"/>
              <a:pathLst>
                <a:path w="3208020" h="2778125">
                  <a:moveTo>
                    <a:pt x="2405992" y="2778119"/>
                  </a:moveTo>
                  <a:lnTo>
                    <a:pt x="801997" y="2778119"/>
                  </a:lnTo>
                  <a:lnTo>
                    <a:pt x="0" y="1389059"/>
                  </a:lnTo>
                  <a:lnTo>
                    <a:pt x="801997" y="0"/>
                  </a:lnTo>
                  <a:lnTo>
                    <a:pt x="2405992" y="0"/>
                  </a:lnTo>
                  <a:lnTo>
                    <a:pt x="2461558" y="96239"/>
                  </a:lnTo>
                  <a:lnTo>
                    <a:pt x="857816" y="96239"/>
                  </a:lnTo>
                  <a:lnTo>
                    <a:pt x="110996" y="1389059"/>
                  </a:lnTo>
                  <a:lnTo>
                    <a:pt x="857816" y="2681879"/>
                  </a:lnTo>
                  <a:lnTo>
                    <a:pt x="2461558" y="2681879"/>
                  </a:lnTo>
                  <a:lnTo>
                    <a:pt x="2405992" y="2778119"/>
                  </a:lnTo>
                  <a:close/>
                </a:path>
                <a:path w="3208020" h="2778125">
                  <a:moveTo>
                    <a:pt x="2461558" y="2681879"/>
                  </a:moveTo>
                  <a:lnTo>
                    <a:pt x="2350173" y="2681879"/>
                  </a:lnTo>
                  <a:lnTo>
                    <a:pt x="3096352" y="1389059"/>
                  </a:lnTo>
                  <a:lnTo>
                    <a:pt x="2350173" y="96239"/>
                  </a:lnTo>
                  <a:lnTo>
                    <a:pt x="2461558" y="96239"/>
                  </a:lnTo>
                  <a:lnTo>
                    <a:pt x="3207990" y="1389059"/>
                  </a:lnTo>
                  <a:lnTo>
                    <a:pt x="2461558" y="2681879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4">
              <a:extLst>
                <a:ext uri="{FF2B5EF4-FFF2-40B4-BE49-F238E27FC236}">
                  <a16:creationId xmlns:a16="http://schemas.microsoft.com/office/drawing/2014/main" id="{2A6F83E5-6259-B022-2188-96E62EBB74FB}"/>
                </a:ext>
              </a:extLst>
            </p:cNvPr>
            <p:cNvSpPr/>
            <p:nvPr/>
          </p:nvSpPr>
          <p:spPr>
            <a:xfrm>
              <a:off x="319531" y="5465685"/>
              <a:ext cx="3176270" cy="2750185"/>
            </a:xfrm>
            <a:custGeom>
              <a:avLst/>
              <a:gdLst/>
              <a:ahLst/>
              <a:cxnLst/>
              <a:rect l="l" t="t" r="r" b="b"/>
              <a:pathLst>
                <a:path w="3176270" h="2750184">
                  <a:moveTo>
                    <a:pt x="2382253" y="2749889"/>
                  </a:moveTo>
                  <a:lnTo>
                    <a:pt x="793656" y="2749889"/>
                  </a:lnTo>
                  <a:lnTo>
                    <a:pt x="0" y="1374944"/>
                  </a:lnTo>
                  <a:lnTo>
                    <a:pt x="793656" y="0"/>
                  </a:lnTo>
                  <a:lnTo>
                    <a:pt x="2382253" y="0"/>
                  </a:lnTo>
                  <a:lnTo>
                    <a:pt x="3175910" y="1374944"/>
                  </a:lnTo>
                  <a:lnTo>
                    <a:pt x="2382253" y="2749889"/>
                  </a:lnTo>
                  <a:close/>
                </a:path>
              </a:pathLst>
            </a:custGeom>
            <a:solidFill>
              <a:srgbClr val="A6A6A6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5">
              <a:extLst>
                <a:ext uri="{FF2B5EF4-FFF2-40B4-BE49-F238E27FC236}">
                  <a16:creationId xmlns:a16="http://schemas.microsoft.com/office/drawing/2014/main" id="{56D0BFF2-18B0-F4E4-55FF-81DDFAFD58C6}"/>
                </a:ext>
              </a:extLst>
            </p:cNvPr>
            <p:cNvSpPr/>
            <p:nvPr/>
          </p:nvSpPr>
          <p:spPr>
            <a:xfrm>
              <a:off x="303491" y="5451570"/>
              <a:ext cx="3208020" cy="2778125"/>
            </a:xfrm>
            <a:custGeom>
              <a:avLst/>
              <a:gdLst/>
              <a:ahLst/>
              <a:cxnLst/>
              <a:rect l="l" t="t" r="r" b="b"/>
              <a:pathLst>
                <a:path w="3208020" h="2778125">
                  <a:moveTo>
                    <a:pt x="2405992" y="2778119"/>
                  </a:moveTo>
                  <a:lnTo>
                    <a:pt x="801997" y="2778119"/>
                  </a:lnTo>
                  <a:lnTo>
                    <a:pt x="0" y="1389059"/>
                  </a:lnTo>
                  <a:lnTo>
                    <a:pt x="801997" y="0"/>
                  </a:lnTo>
                  <a:lnTo>
                    <a:pt x="2405992" y="0"/>
                  </a:lnTo>
                  <a:lnTo>
                    <a:pt x="2461558" y="96239"/>
                  </a:lnTo>
                  <a:lnTo>
                    <a:pt x="857816" y="96239"/>
                  </a:lnTo>
                  <a:lnTo>
                    <a:pt x="110996" y="1389059"/>
                  </a:lnTo>
                  <a:lnTo>
                    <a:pt x="857816" y="2681879"/>
                  </a:lnTo>
                  <a:lnTo>
                    <a:pt x="2461558" y="2681879"/>
                  </a:lnTo>
                  <a:lnTo>
                    <a:pt x="2405992" y="2778119"/>
                  </a:lnTo>
                  <a:close/>
                </a:path>
                <a:path w="3208020" h="2778125">
                  <a:moveTo>
                    <a:pt x="2461558" y="2681879"/>
                  </a:moveTo>
                  <a:lnTo>
                    <a:pt x="2350173" y="2681879"/>
                  </a:lnTo>
                  <a:lnTo>
                    <a:pt x="3096352" y="1389059"/>
                  </a:lnTo>
                  <a:lnTo>
                    <a:pt x="2350173" y="96239"/>
                  </a:lnTo>
                  <a:lnTo>
                    <a:pt x="2461558" y="96239"/>
                  </a:lnTo>
                  <a:lnTo>
                    <a:pt x="3207990" y="1389059"/>
                  </a:lnTo>
                  <a:lnTo>
                    <a:pt x="2461558" y="2681879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6">
              <a:extLst>
                <a:ext uri="{FF2B5EF4-FFF2-40B4-BE49-F238E27FC236}">
                  <a16:creationId xmlns:a16="http://schemas.microsoft.com/office/drawing/2014/main" id="{780D9156-5146-8F67-6A3F-8A601168A086}"/>
                </a:ext>
              </a:extLst>
            </p:cNvPr>
            <p:cNvSpPr/>
            <p:nvPr/>
          </p:nvSpPr>
          <p:spPr>
            <a:xfrm>
              <a:off x="14792430" y="3313538"/>
              <a:ext cx="3176270" cy="2750185"/>
            </a:xfrm>
            <a:custGeom>
              <a:avLst/>
              <a:gdLst/>
              <a:ahLst/>
              <a:cxnLst/>
              <a:rect l="l" t="t" r="r" b="b"/>
              <a:pathLst>
                <a:path w="3176269" h="2750185">
                  <a:moveTo>
                    <a:pt x="2382253" y="2749889"/>
                  </a:moveTo>
                  <a:lnTo>
                    <a:pt x="793656" y="2749889"/>
                  </a:lnTo>
                  <a:lnTo>
                    <a:pt x="0" y="1374944"/>
                  </a:lnTo>
                  <a:lnTo>
                    <a:pt x="793656" y="0"/>
                  </a:lnTo>
                  <a:lnTo>
                    <a:pt x="2382253" y="0"/>
                  </a:lnTo>
                  <a:lnTo>
                    <a:pt x="3175910" y="1374944"/>
                  </a:lnTo>
                  <a:lnTo>
                    <a:pt x="2382253" y="2749889"/>
                  </a:lnTo>
                  <a:close/>
                </a:path>
              </a:pathLst>
            </a:custGeom>
            <a:solidFill>
              <a:srgbClr val="D9D9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7">
              <a:extLst>
                <a:ext uri="{FF2B5EF4-FFF2-40B4-BE49-F238E27FC236}">
                  <a16:creationId xmlns:a16="http://schemas.microsoft.com/office/drawing/2014/main" id="{683A3168-BCED-94AB-5DDB-A512A0DC5C1D}"/>
                </a:ext>
              </a:extLst>
            </p:cNvPr>
            <p:cNvSpPr/>
            <p:nvPr/>
          </p:nvSpPr>
          <p:spPr>
            <a:xfrm>
              <a:off x="14776391" y="3299423"/>
              <a:ext cx="3208020" cy="2778125"/>
            </a:xfrm>
            <a:custGeom>
              <a:avLst/>
              <a:gdLst/>
              <a:ahLst/>
              <a:cxnLst/>
              <a:rect l="l" t="t" r="r" b="b"/>
              <a:pathLst>
                <a:path w="3208019" h="2778125">
                  <a:moveTo>
                    <a:pt x="2405992" y="2778119"/>
                  </a:moveTo>
                  <a:lnTo>
                    <a:pt x="801997" y="2778119"/>
                  </a:lnTo>
                  <a:lnTo>
                    <a:pt x="0" y="1389059"/>
                  </a:lnTo>
                  <a:lnTo>
                    <a:pt x="801997" y="0"/>
                  </a:lnTo>
                  <a:lnTo>
                    <a:pt x="2405992" y="0"/>
                  </a:lnTo>
                  <a:lnTo>
                    <a:pt x="2461558" y="96239"/>
                  </a:lnTo>
                  <a:lnTo>
                    <a:pt x="857816" y="96239"/>
                  </a:lnTo>
                  <a:lnTo>
                    <a:pt x="110996" y="1389059"/>
                  </a:lnTo>
                  <a:lnTo>
                    <a:pt x="857816" y="2681879"/>
                  </a:lnTo>
                  <a:lnTo>
                    <a:pt x="2461558" y="2681879"/>
                  </a:lnTo>
                  <a:lnTo>
                    <a:pt x="2405992" y="2778119"/>
                  </a:lnTo>
                  <a:close/>
                </a:path>
                <a:path w="3208019" h="2778125">
                  <a:moveTo>
                    <a:pt x="2461558" y="2681879"/>
                  </a:moveTo>
                  <a:lnTo>
                    <a:pt x="2350173" y="2681879"/>
                  </a:lnTo>
                  <a:lnTo>
                    <a:pt x="3096352" y="1389059"/>
                  </a:lnTo>
                  <a:lnTo>
                    <a:pt x="2350173" y="96239"/>
                  </a:lnTo>
                  <a:lnTo>
                    <a:pt x="2461558" y="96239"/>
                  </a:lnTo>
                  <a:lnTo>
                    <a:pt x="3207990" y="1389059"/>
                  </a:lnTo>
                  <a:lnTo>
                    <a:pt x="2461558" y="2681879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8">
              <a:extLst>
                <a:ext uri="{FF2B5EF4-FFF2-40B4-BE49-F238E27FC236}">
                  <a16:creationId xmlns:a16="http://schemas.microsoft.com/office/drawing/2014/main" id="{DBE93F62-6B70-E022-28DA-53028C3AF88B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21896" y="4089201"/>
              <a:ext cx="1314449" cy="1314449"/>
            </a:xfrm>
            <a:prstGeom prst="rect">
              <a:avLst/>
            </a:prstGeom>
          </p:spPr>
        </p:pic>
        <p:pic>
          <p:nvPicPr>
            <p:cNvPr id="17" name="object 19">
              <a:extLst>
                <a:ext uri="{FF2B5EF4-FFF2-40B4-BE49-F238E27FC236}">
                  <a16:creationId xmlns:a16="http://schemas.microsoft.com/office/drawing/2014/main" id="{6989432C-23E6-C382-2D4E-BF22B2CBA0B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70397" y="4036467"/>
              <a:ext cx="1304924" cy="1304924"/>
            </a:xfrm>
            <a:prstGeom prst="rect">
              <a:avLst/>
            </a:prstGeom>
          </p:spPr>
        </p:pic>
        <p:sp>
          <p:nvSpPr>
            <p:cNvPr id="18" name="object 20">
              <a:extLst>
                <a:ext uri="{FF2B5EF4-FFF2-40B4-BE49-F238E27FC236}">
                  <a16:creationId xmlns:a16="http://schemas.microsoft.com/office/drawing/2014/main" id="{7DC23703-46B1-4BEE-DBE0-5F9E8649483B}"/>
                </a:ext>
              </a:extLst>
            </p:cNvPr>
            <p:cNvSpPr/>
            <p:nvPr/>
          </p:nvSpPr>
          <p:spPr>
            <a:xfrm>
              <a:off x="12686973" y="5465685"/>
              <a:ext cx="3176270" cy="2750185"/>
            </a:xfrm>
            <a:custGeom>
              <a:avLst/>
              <a:gdLst/>
              <a:ahLst/>
              <a:cxnLst/>
              <a:rect l="l" t="t" r="r" b="b"/>
              <a:pathLst>
                <a:path w="3176269" h="2750184">
                  <a:moveTo>
                    <a:pt x="2382253" y="2749889"/>
                  </a:moveTo>
                  <a:lnTo>
                    <a:pt x="793656" y="2749889"/>
                  </a:lnTo>
                  <a:lnTo>
                    <a:pt x="0" y="1374944"/>
                  </a:lnTo>
                  <a:lnTo>
                    <a:pt x="793656" y="0"/>
                  </a:lnTo>
                  <a:lnTo>
                    <a:pt x="2382253" y="0"/>
                  </a:lnTo>
                  <a:lnTo>
                    <a:pt x="3175910" y="1374944"/>
                  </a:lnTo>
                  <a:lnTo>
                    <a:pt x="2382253" y="2749889"/>
                  </a:lnTo>
                  <a:close/>
                </a:path>
              </a:pathLst>
            </a:custGeom>
            <a:solidFill>
              <a:srgbClr val="A6A6A6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1">
              <a:extLst>
                <a:ext uri="{FF2B5EF4-FFF2-40B4-BE49-F238E27FC236}">
                  <a16:creationId xmlns:a16="http://schemas.microsoft.com/office/drawing/2014/main" id="{DB40E19E-C769-7567-EA38-190A1A9B9CEC}"/>
                </a:ext>
              </a:extLst>
            </p:cNvPr>
            <p:cNvSpPr/>
            <p:nvPr/>
          </p:nvSpPr>
          <p:spPr>
            <a:xfrm>
              <a:off x="12670934" y="5451570"/>
              <a:ext cx="3208020" cy="2778125"/>
            </a:xfrm>
            <a:custGeom>
              <a:avLst/>
              <a:gdLst/>
              <a:ahLst/>
              <a:cxnLst/>
              <a:rect l="l" t="t" r="r" b="b"/>
              <a:pathLst>
                <a:path w="3208019" h="2778125">
                  <a:moveTo>
                    <a:pt x="2405992" y="2778119"/>
                  </a:moveTo>
                  <a:lnTo>
                    <a:pt x="801997" y="2778119"/>
                  </a:lnTo>
                  <a:lnTo>
                    <a:pt x="0" y="1389059"/>
                  </a:lnTo>
                  <a:lnTo>
                    <a:pt x="801997" y="0"/>
                  </a:lnTo>
                  <a:lnTo>
                    <a:pt x="2405992" y="0"/>
                  </a:lnTo>
                  <a:lnTo>
                    <a:pt x="2461558" y="96239"/>
                  </a:lnTo>
                  <a:lnTo>
                    <a:pt x="857816" y="96239"/>
                  </a:lnTo>
                  <a:lnTo>
                    <a:pt x="110996" y="1389059"/>
                  </a:lnTo>
                  <a:lnTo>
                    <a:pt x="857816" y="2681879"/>
                  </a:lnTo>
                  <a:lnTo>
                    <a:pt x="2461558" y="2681879"/>
                  </a:lnTo>
                  <a:lnTo>
                    <a:pt x="2405992" y="2778119"/>
                  </a:lnTo>
                  <a:close/>
                </a:path>
                <a:path w="3208019" h="2778125">
                  <a:moveTo>
                    <a:pt x="2461558" y="2681879"/>
                  </a:moveTo>
                  <a:lnTo>
                    <a:pt x="2350173" y="2681879"/>
                  </a:lnTo>
                  <a:lnTo>
                    <a:pt x="3096352" y="1389059"/>
                  </a:lnTo>
                  <a:lnTo>
                    <a:pt x="2350173" y="96239"/>
                  </a:lnTo>
                  <a:lnTo>
                    <a:pt x="2461558" y="96239"/>
                  </a:lnTo>
                  <a:lnTo>
                    <a:pt x="3207990" y="1389059"/>
                  </a:lnTo>
                  <a:lnTo>
                    <a:pt x="2461558" y="2681879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2">
              <a:extLst>
                <a:ext uri="{FF2B5EF4-FFF2-40B4-BE49-F238E27FC236}">
                  <a16:creationId xmlns:a16="http://schemas.microsoft.com/office/drawing/2014/main" id="{8C24968F-A3F3-F53C-130E-0CE96EEF86C2}"/>
                </a:ext>
              </a:extLst>
            </p:cNvPr>
            <p:cNvSpPr/>
            <p:nvPr/>
          </p:nvSpPr>
          <p:spPr>
            <a:xfrm>
              <a:off x="10632833" y="3310932"/>
              <a:ext cx="3176270" cy="2750185"/>
            </a:xfrm>
            <a:custGeom>
              <a:avLst/>
              <a:gdLst/>
              <a:ahLst/>
              <a:cxnLst/>
              <a:rect l="l" t="t" r="r" b="b"/>
              <a:pathLst>
                <a:path w="3176269" h="2750185">
                  <a:moveTo>
                    <a:pt x="2382253" y="2749889"/>
                  </a:moveTo>
                  <a:lnTo>
                    <a:pt x="793656" y="2749889"/>
                  </a:lnTo>
                  <a:lnTo>
                    <a:pt x="0" y="1374944"/>
                  </a:lnTo>
                  <a:lnTo>
                    <a:pt x="793656" y="0"/>
                  </a:lnTo>
                  <a:lnTo>
                    <a:pt x="2382253" y="0"/>
                  </a:lnTo>
                  <a:lnTo>
                    <a:pt x="3175910" y="1374944"/>
                  </a:lnTo>
                  <a:lnTo>
                    <a:pt x="2382253" y="2749889"/>
                  </a:lnTo>
                  <a:close/>
                </a:path>
              </a:pathLst>
            </a:custGeom>
            <a:solidFill>
              <a:srgbClr val="D9D9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3">
              <a:extLst>
                <a:ext uri="{FF2B5EF4-FFF2-40B4-BE49-F238E27FC236}">
                  <a16:creationId xmlns:a16="http://schemas.microsoft.com/office/drawing/2014/main" id="{10D5D3AF-8E3D-27F4-DA5A-0484CE37FABE}"/>
                </a:ext>
              </a:extLst>
            </p:cNvPr>
            <p:cNvSpPr/>
            <p:nvPr/>
          </p:nvSpPr>
          <p:spPr>
            <a:xfrm>
              <a:off x="10616794" y="3296817"/>
              <a:ext cx="3208020" cy="2778125"/>
            </a:xfrm>
            <a:custGeom>
              <a:avLst/>
              <a:gdLst/>
              <a:ahLst/>
              <a:cxnLst/>
              <a:rect l="l" t="t" r="r" b="b"/>
              <a:pathLst>
                <a:path w="3208019" h="2778125">
                  <a:moveTo>
                    <a:pt x="2405992" y="2778119"/>
                  </a:moveTo>
                  <a:lnTo>
                    <a:pt x="801997" y="2778119"/>
                  </a:lnTo>
                  <a:lnTo>
                    <a:pt x="0" y="1389059"/>
                  </a:lnTo>
                  <a:lnTo>
                    <a:pt x="801997" y="0"/>
                  </a:lnTo>
                  <a:lnTo>
                    <a:pt x="2405992" y="0"/>
                  </a:lnTo>
                  <a:lnTo>
                    <a:pt x="2461558" y="96239"/>
                  </a:lnTo>
                  <a:lnTo>
                    <a:pt x="857816" y="96239"/>
                  </a:lnTo>
                  <a:lnTo>
                    <a:pt x="110996" y="1389059"/>
                  </a:lnTo>
                  <a:lnTo>
                    <a:pt x="857816" y="2681879"/>
                  </a:lnTo>
                  <a:lnTo>
                    <a:pt x="2461558" y="2681879"/>
                  </a:lnTo>
                  <a:lnTo>
                    <a:pt x="2405992" y="2778119"/>
                  </a:lnTo>
                  <a:close/>
                </a:path>
                <a:path w="3208019" h="2778125">
                  <a:moveTo>
                    <a:pt x="2461558" y="2681879"/>
                  </a:moveTo>
                  <a:lnTo>
                    <a:pt x="2350173" y="2681879"/>
                  </a:lnTo>
                  <a:lnTo>
                    <a:pt x="3096352" y="1389059"/>
                  </a:lnTo>
                  <a:lnTo>
                    <a:pt x="2350173" y="96239"/>
                  </a:lnTo>
                  <a:lnTo>
                    <a:pt x="2461558" y="96239"/>
                  </a:lnTo>
                  <a:lnTo>
                    <a:pt x="3207990" y="1389059"/>
                  </a:lnTo>
                  <a:lnTo>
                    <a:pt x="2461558" y="2681879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4">
              <a:extLst>
                <a:ext uri="{FF2B5EF4-FFF2-40B4-BE49-F238E27FC236}">
                  <a16:creationId xmlns:a16="http://schemas.microsoft.com/office/drawing/2014/main" id="{6C8FE425-BF0B-C40A-AD28-57F7EA106477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66173" y="4031253"/>
              <a:ext cx="1304924" cy="1304924"/>
            </a:xfrm>
            <a:prstGeom prst="rect">
              <a:avLst/>
            </a:prstGeom>
          </p:spPr>
        </p:pic>
        <p:pic>
          <p:nvPicPr>
            <p:cNvPr id="23" name="object 25">
              <a:extLst>
                <a:ext uri="{FF2B5EF4-FFF2-40B4-BE49-F238E27FC236}">
                  <a16:creationId xmlns:a16="http://schemas.microsoft.com/office/drawing/2014/main" id="{A6302CA5-DA5B-0686-9351-D846E0BEB5F0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76709" y="4747618"/>
              <a:ext cx="1277434" cy="1274749"/>
            </a:xfrm>
            <a:prstGeom prst="rect">
              <a:avLst/>
            </a:prstGeom>
          </p:spPr>
        </p:pic>
        <p:sp>
          <p:nvSpPr>
            <p:cNvPr id="24" name="object 26">
              <a:extLst>
                <a:ext uri="{FF2B5EF4-FFF2-40B4-BE49-F238E27FC236}">
                  <a16:creationId xmlns:a16="http://schemas.microsoft.com/office/drawing/2014/main" id="{387C1612-AB1C-BAD1-685C-58BC7B36F38A}"/>
                </a:ext>
              </a:extLst>
            </p:cNvPr>
            <p:cNvSpPr/>
            <p:nvPr/>
          </p:nvSpPr>
          <p:spPr>
            <a:xfrm>
              <a:off x="8538155" y="5465685"/>
              <a:ext cx="3176270" cy="2750185"/>
            </a:xfrm>
            <a:custGeom>
              <a:avLst/>
              <a:gdLst/>
              <a:ahLst/>
              <a:cxnLst/>
              <a:rect l="l" t="t" r="r" b="b"/>
              <a:pathLst>
                <a:path w="3176270" h="2750184">
                  <a:moveTo>
                    <a:pt x="2382253" y="2749889"/>
                  </a:moveTo>
                  <a:lnTo>
                    <a:pt x="793656" y="2749889"/>
                  </a:lnTo>
                  <a:lnTo>
                    <a:pt x="0" y="1374944"/>
                  </a:lnTo>
                  <a:lnTo>
                    <a:pt x="793656" y="0"/>
                  </a:lnTo>
                  <a:lnTo>
                    <a:pt x="2382253" y="0"/>
                  </a:lnTo>
                  <a:lnTo>
                    <a:pt x="3175910" y="1374944"/>
                  </a:lnTo>
                  <a:lnTo>
                    <a:pt x="2382253" y="2749889"/>
                  </a:lnTo>
                  <a:close/>
                </a:path>
              </a:pathLst>
            </a:custGeom>
            <a:solidFill>
              <a:srgbClr val="A6A6A6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7">
              <a:extLst>
                <a:ext uri="{FF2B5EF4-FFF2-40B4-BE49-F238E27FC236}">
                  <a16:creationId xmlns:a16="http://schemas.microsoft.com/office/drawing/2014/main" id="{395E8630-4A46-B864-D2F6-A5C63C4267A7}"/>
                </a:ext>
              </a:extLst>
            </p:cNvPr>
            <p:cNvSpPr/>
            <p:nvPr/>
          </p:nvSpPr>
          <p:spPr>
            <a:xfrm>
              <a:off x="8522115" y="5451570"/>
              <a:ext cx="3208020" cy="2778125"/>
            </a:xfrm>
            <a:custGeom>
              <a:avLst/>
              <a:gdLst/>
              <a:ahLst/>
              <a:cxnLst/>
              <a:rect l="l" t="t" r="r" b="b"/>
              <a:pathLst>
                <a:path w="3208020" h="2778125">
                  <a:moveTo>
                    <a:pt x="2405992" y="2778119"/>
                  </a:moveTo>
                  <a:lnTo>
                    <a:pt x="801997" y="2778119"/>
                  </a:lnTo>
                  <a:lnTo>
                    <a:pt x="0" y="1389059"/>
                  </a:lnTo>
                  <a:lnTo>
                    <a:pt x="801997" y="0"/>
                  </a:lnTo>
                  <a:lnTo>
                    <a:pt x="2405992" y="0"/>
                  </a:lnTo>
                  <a:lnTo>
                    <a:pt x="2461558" y="96239"/>
                  </a:lnTo>
                  <a:lnTo>
                    <a:pt x="857816" y="96239"/>
                  </a:lnTo>
                  <a:lnTo>
                    <a:pt x="110996" y="1389059"/>
                  </a:lnTo>
                  <a:lnTo>
                    <a:pt x="857816" y="2681879"/>
                  </a:lnTo>
                  <a:lnTo>
                    <a:pt x="2461558" y="2681879"/>
                  </a:lnTo>
                  <a:lnTo>
                    <a:pt x="2405992" y="2778119"/>
                  </a:lnTo>
                  <a:close/>
                </a:path>
                <a:path w="3208020" h="2778125">
                  <a:moveTo>
                    <a:pt x="2461558" y="2681879"/>
                  </a:moveTo>
                  <a:lnTo>
                    <a:pt x="2350173" y="2681879"/>
                  </a:lnTo>
                  <a:lnTo>
                    <a:pt x="3096352" y="1389059"/>
                  </a:lnTo>
                  <a:lnTo>
                    <a:pt x="2350173" y="96239"/>
                  </a:lnTo>
                  <a:lnTo>
                    <a:pt x="2461558" y="96239"/>
                  </a:lnTo>
                  <a:lnTo>
                    <a:pt x="3207990" y="1389059"/>
                  </a:lnTo>
                  <a:lnTo>
                    <a:pt x="2461558" y="2681879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8">
              <a:extLst>
                <a:ext uri="{FF2B5EF4-FFF2-40B4-BE49-F238E27FC236}">
                  <a16:creationId xmlns:a16="http://schemas.microsoft.com/office/drawing/2014/main" id="{34C6D9B8-8F6D-2F8D-3BF4-21D66833AC11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26943" y="4747618"/>
              <a:ext cx="1277435" cy="1274749"/>
            </a:xfrm>
            <a:prstGeom prst="rect">
              <a:avLst/>
            </a:prstGeom>
          </p:spPr>
        </p:pic>
        <p:pic>
          <p:nvPicPr>
            <p:cNvPr id="27" name="object 29">
              <a:extLst>
                <a:ext uri="{FF2B5EF4-FFF2-40B4-BE49-F238E27FC236}">
                  <a16:creationId xmlns:a16="http://schemas.microsoft.com/office/drawing/2014/main" id="{933A5277-ADC0-F8EA-446C-75A601047171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27934" y="4747618"/>
              <a:ext cx="1277433" cy="1274749"/>
            </a:xfrm>
            <a:prstGeom prst="rect">
              <a:avLst/>
            </a:prstGeom>
          </p:spPr>
        </p:pic>
        <p:pic>
          <p:nvPicPr>
            <p:cNvPr id="28" name="object 30">
              <a:extLst>
                <a:ext uri="{FF2B5EF4-FFF2-40B4-BE49-F238E27FC236}">
                  <a16:creationId xmlns:a16="http://schemas.microsoft.com/office/drawing/2014/main" id="{A9010B16-DF6C-9D2A-2ADB-8C2F9EB039D6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41931" y="6165227"/>
              <a:ext cx="1314449" cy="1314449"/>
            </a:xfrm>
            <a:prstGeom prst="rect">
              <a:avLst/>
            </a:prstGeom>
          </p:spPr>
        </p:pic>
        <p:pic>
          <p:nvPicPr>
            <p:cNvPr id="29" name="object 31">
              <a:extLst>
                <a:ext uri="{FF2B5EF4-FFF2-40B4-BE49-F238E27FC236}">
                  <a16:creationId xmlns:a16="http://schemas.microsoft.com/office/drawing/2014/main" id="{705CE017-1E51-ADEF-8AFF-5D6BC77C6C03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55695" y="6143712"/>
              <a:ext cx="1304924" cy="1304924"/>
            </a:xfrm>
            <a:prstGeom prst="rect">
              <a:avLst/>
            </a:prstGeom>
          </p:spPr>
        </p:pic>
        <p:pic>
          <p:nvPicPr>
            <p:cNvPr id="30" name="object 32">
              <a:extLst>
                <a:ext uri="{FF2B5EF4-FFF2-40B4-BE49-F238E27FC236}">
                  <a16:creationId xmlns:a16="http://schemas.microsoft.com/office/drawing/2014/main" id="{15619FF0-4B35-BC23-70A4-39E2164B8A0C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09160" y="6189975"/>
              <a:ext cx="1304924" cy="1304924"/>
            </a:xfrm>
            <a:prstGeom prst="rect">
              <a:avLst/>
            </a:prstGeom>
          </p:spPr>
        </p:pic>
        <p:pic>
          <p:nvPicPr>
            <p:cNvPr id="31" name="object 33">
              <a:extLst>
                <a:ext uri="{FF2B5EF4-FFF2-40B4-BE49-F238E27FC236}">
                  <a16:creationId xmlns:a16="http://schemas.microsoft.com/office/drawing/2014/main" id="{4ED2C8F0-B6E4-37A8-A33E-9F096FCA0EB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5669" y="5552469"/>
              <a:ext cx="1277573" cy="1277573"/>
            </a:xfrm>
            <a:prstGeom prst="rect">
              <a:avLst/>
            </a:prstGeom>
          </p:spPr>
        </p:pic>
        <p:pic>
          <p:nvPicPr>
            <p:cNvPr id="32" name="object 34">
              <a:extLst>
                <a:ext uri="{FF2B5EF4-FFF2-40B4-BE49-F238E27FC236}">
                  <a16:creationId xmlns:a16="http://schemas.microsoft.com/office/drawing/2014/main" id="{F313FD7D-789E-8645-7FD5-0DB513E94FB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75904" y="5552469"/>
              <a:ext cx="1277573" cy="1277573"/>
            </a:xfrm>
            <a:prstGeom prst="rect">
              <a:avLst/>
            </a:prstGeom>
          </p:spPr>
        </p:pic>
        <p:pic>
          <p:nvPicPr>
            <p:cNvPr id="33" name="object 35">
              <a:extLst>
                <a:ext uri="{FF2B5EF4-FFF2-40B4-BE49-F238E27FC236}">
                  <a16:creationId xmlns:a16="http://schemas.microsoft.com/office/drawing/2014/main" id="{12DDDDEB-F235-A398-043D-B21C02CDE40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72509" y="5565810"/>
              <a:ext cx="1277573" cy="1277573"/>
            </a:xfrm>
            <a:prstGeom prst="rect">
              <a:avLst/>
            </a:prstGeom>
          </p:spPr>
        </p:pic>
        <p:pic>
          <p:nvPicPr>
            <p:cNvPr id="34" name="object 36">
              <a:extLst>
                <a:ext uri="{FF2B5EF4-FFF2-40B4-BE49-F238E27FC236}">
                  <a16:creationId xmlns:a16="http://schemas.microsoft.com/office/drawing/2014/main" id="{6D240589-7B9F-BA1C-4A1F-6F41B7C23E2C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9597" y="6203316"/>
              <a:ext cx="1304924" cy="1304924"/>
            </a:xfrm>
            <a:prstGeom prst="rect">
              <a:avLst/>
            </a:prstGeom>
          </p:spPr>
        </p:pic>
        <p:pic>
          <p:nvPicPr>
            <p:cNvPr id="35" name="object 37">
              <a:extLst>
                <a:ext uri="{FF2B5EF4-FFF2-40B4-BE49-F238E27FC236}">
                  <a16:creationId xmlns:a16="http://schemas.microsoft.com/office/drawing/2014/main" id="{7E689312-53E0-57FF-C829-295789C994E2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41961" y="4023723"/>
              <a:ext cx="1314449" cy="1314449"/>
            </a:xfrm>
            <a:prstGeom prst="rect">
              <a:avLst/>
            </a:prstGeom>
          </p:spPr>
        </p:pic>
      </p:grpSp>
      <p:sp>
        <p:nvSpPr>
          <p:cNvPr id="36" name="object 42">
            <a:extLst>
              <a:ext uri="{FF2B5EF4-FFF2-40B4-BE49-F238E27FC236}">
                <a16:creationId xmlns:a16="http://schemas.microsoft.com/office/drawing/2014/main" id="{AD4AEDBA-BBE3-B490-A02C-88F7A4F118DB}"/>
              </a:ext>
            </a:extLst>
          </p:cNvPr>
          <p:cNvSpPr txBox="1"/>
          <p:nvPr/>
        </p:nvSpPr>
        <p:spPr>
          <a:xfrm>
            <a:off x="1716835" y="1702375"/>
            <a:ext cx="1875227" cy="4910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6100"/>
              </a:lnSpc>
              <a:spcBef>
                <a:spcPts val="100"/>
              </a:spcBef>
            </a:pPr>
            <a:r>
              <a:rPr sz="1400" b="1" spc="114" dirty="0">
                <a:latin typeface="Cambria"/>
                <a:cs typeface="Cambria"/>
              </a:rPr>
              <a:t>Business </a:t>
            </a:r>
            <a:r>
              <a:rPr sz="1400" b="1" spc="130" dirty="0">
                <a:latin typeface="Cambria"/>
                <a:cs typeface="Cambria"/>
              </a:rPr>
              <a:t>Research </a:t>
            </a:r>
            <a:r>
              <a:rPr sz="1400" b="1" spc="180" dirty="0">
                <a:latin typeface="Cambria"/>
                <a:cs typeface="Cambria"/>
              </a:rPr>
              <a:t>Documentation</a:t>
            </a:r>
            <a:endParaRPr sz="1400" dirty="0">
              <a:latin typeface="Cambria"/>
              <a:cs typeface="Cambria"/>
            </a:endParaRPr>
          </a:p>
        </p:txBody>
      </p:sp>
      <p:sp>
        <p:nvSpPr>
          <p:cNvPr id="37" name="object 43">
            <a:extLst>
              <a:ext uri="{FF2B5EF4-FFF2-40B4-BE49-F238E27FC236}">
                <a16:creationId xmlns:a16="http://schemas.microsoft.com/office/drawing/2014/main" id="{0028C29E-1162-6FE1-3852-DB0C9F43FFCB}"/>
              </a:ext>
            </a:extLst>
          </p:cNvPr>
          <p:cNvSpPr txBox="1"/>
          <p:nvPr/>
        </p:nvSpPr>
        <p:spPr>
          <a:xfrm>
            <a:off x="4680492" y="1947923"/>
            <a:ext cx="159149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55" dirty="0">
                <a:latin typeface="Cambria"/>
                <a:cs typeface="Cambria"/>
              </a:rPr>
              <a:t>Data</a:t>
            </a:r>
            <a:r>
              <a:rPr sz="1400" b="1" spc="110" dirty="0">
                <a:latin typeface="Cambria"/>
                <a:cs typeface="Cambria"/>
              </a:rPr>
              <a:t> </a:t>
            </a:r>
            <a:r>
              <a:rPr sz="1400" b="1" spc="185" dirty="0">
                <a:latin typeface="Cambria"/>
                <a:cs typeface="Cambria"/>
              </a:rPr>
              <a:t>Cleaning</a:t>
            </a:r>
            <a:endParaRPr sz="1400" dirty="0">
              <a:latin typeface="Cambria"/>
              <a:cs typeface="Cambria"/>
            </a:endParaRPr>
          </a:p>
        </p:txBody>
      </p:sp>
      <p:sp>
        <p:nvSpPr>
          <p:cNvPr id="38" name="object 44">
            <a:extLst>
              <a:ext uri="{FF2B5EF4-FFF2-40B4-BE49-F238E27FC236}">
                <a16:creationId xmlns:a16="http://schemas.microsoft.com/office/drawing/2014/main" id="{ABC81BC5-273A-4193-601C-084AC843E529}"/>
              </a:ext>
            </a:extLst>
          </p:cNvPr>
          <p:cNvSpPr txBox="1"/>
          <p:nvPr/>
        </p:nvSpPr>
        <p:spPr>
          <a:xfrm>
            <a:off x="7217878" y="1979495"/>
            <a:ext cx="213141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80" dirty="0">
                <a:latin typeface="Cambria"/>
                <a:cs typeface="Cambria"/>
              </a:rPr>
              <a:t>Overview</a:t>
            </a:r>
            <a:r>
              <a:rPr sz="1400" b="1" spc="110" dirty="0">
                <a:latin typeface="Cambria"/>
                <a:cs typeface="Cambria"/>
              </a:rPr>
              <a:t> </a:t>
            </a:r>
            <a:r>
              <a:rPr sz="1400" b="1" spc="150" dirty="0">
                <a:latin typeface="Cambria"/>
                <a:cs typeface="Cambria"/>
              </a:rPr>
              <a:t>Dashboard</a:t>
            </a:r>
            <a:endParaRPr sz="1400" dirty="0">
              <a:latin typeface="Cambria"/>
              <a:cs typeface="Cambria"/>
            </a:endParaRPr>
          </a:p>
        </p:txBody>
      </p:sp>
      <p:sp>
        <p:nvSpPr>
          <p:cNvPr id="39" name="object 45">
            <a:extLst>
              <a:ext uri="{FF2B5EF4-FFF2-40B4-BE49-F238E27FC236}">
                <a16:creationId xmlns:a16="http://schemas.microsoft.com/office/drawing/2014/main" id="{CBA3A539-562D-90E9-E4D1-92FA81B23A5C}"/>
              </a:ext>
            </a:extLst>
          </p:cNvPr>
          <p:cNvSpPr txBox="1"/>
          <p:nvPr/>
        </p:nvSpPr>
        <p:spPr>
          <a:xfrm>
            <a:off x="10298107" y="1989112"/>
            <a:ext cx="1288627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05" dirty="0">
                <a:latin typeface="Cambria"/>
                <a:cs typeface="Cambria"/>
              </a:rPr>
              <a:t>Presentation</a:t>
            </a:r>
            <a:endParaRPr sz="1400" dirty="0">
              <a:latin typeface="Cambria"/>
              <a:cs typeface="Cambria"/>
            </a:endParaRPr>
          </a:p>
        </p:txBody>
      </p:sp>
      <p:sp>
        <p:nvSpPr>
          <p:cNvPr id="40" name="object 38">
            <a:extLst>
              <a:ext uri="{FF2B5EF4-FFF2-40B4-BE49-F238E27FC236}">
                <a16:creationId xmlns:a16="http://schemas.microsoft.com/office/drawing/2014/main" id="{504F63FB-1339-0F7A-6B47-47D335437DC8}"/>
              </a:ext>
            </a:extLst>
          </p:cNvPr>
          <p:cNvSpPr txBox="1"/>
          <p:nvPr/>
        </p:nvSpPr>
        <p:spPr>
          <a:xfrm>
            <a:off x="734405" y="5766383"/>
            <a:ext cx="1462405" cy="4910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5410">
              <a:lnSpc>
                <a:spcPct val="116100"/>
              </a:lnSpc>
              <a:spcBef>
                <a:spcPts val="100"/>
              </a:spcBef>
            </a:pPr>
            <a:r>
              <a:rPr sz="1400" b="1" spc="170" dirty="0">
                <a:latin typeface="Cambria"/>
                <a:cs typeface="Cambria"/>
              </a:rPr>
              <a:t>Problem</a:t>
            </a:r>
            <a:r>
              <a:rPr sz="1200" b="1" spc="170" dirty="0">
                <a:latin typeface="Cambria"/>
                <a:cs typeface="Cambria"/>
              </a:rPr>
              <a:t> </a:t>
            </a:r>
            <a:r>
              <a:rPr sz="1400" b="1" spc="145" dirty="0">
                <a:latin typeface="Cambria"/>
                <a:cs typeface="Cambria"/>
              </a:rPr>
              <a:t>Statement</a:t>
            </a:r>
            <a:endParaRPr sz="1200" dirty="0">
              <a:latin typeface="Cambria"/>
              <a:cs typeface="Cambria"/>
            </a:endParaRPr>
          </a:p>
        </p:txBody>
      </p:sp>
      <p:sp>
        <p:nvSpPr>
          <p:cNvPr id="41" name="object 39">
            <a:extLst>
              <a:ext uri="{FF2B5EF4-FFF2-40B4-BE49-F238E27FC236}">
                <a16:creationId xmlns:a16="http://schemas.microsoft.com/office/drawing/2014/main" id="{62C25053-67AF-2DF7-3DA3-5B3AE527C15E}"/>
              </a:ext>
            </a:extLst>
          </p:cNvPr>
          <p:cNvSpPr txBox="1"/>
          <p:nvPr/>
        </p:nvSpPr>
        <p:spPr>
          <a:xfrm>
            <a:off x="3231355" y="5845464"/>
            <a:ext cx="220916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55" dirty="0">
                <a:latin typeface="Cambria"/>
                <a:cs typeface="Cambria"/>
              </a:rPr>
              <a:t>Data</a:t>
            </a:r>
            <a:r>
              <a:rPr sz="1400" b="1" spc="110" dirty="0">
                <a:latin typeface="Cambria"/>
                <a:cs typeface="Cambria"/>
              </a:rPr>
              <a:t> </a:t>
            </a:r>
            <a:r>
              <a:rPr sz="1400" b="1" spc="165" dirty="0">
                <a:latin typeface="Cambria"/>
                <a:cs typeface="Cambria"/>
              </a:rPr>
              <a:t>Collection</a:t>
            </a:r>
            <a:endParaRPr sz="1400" dirty="0">
              <a:latin typeface="Cambria"/>
              <a:cs typeface="Cambria"/>
            </a:endParaRPr>
          </a:p>
        </p:txBody>
      </p:sp>
      <p:sp>
        <p:nvSpPr>
          <p:cNvPr id="42" name="object 40">
            <a:extLst>
              <a:ext uri="{FF2B5EF4-FFF2-40B4-BE49-F238E27FC236}">
                <a16:creationId xmlns:a16="http://schemas.microsoft.com/office/drawing/2014/main" id="{2A6E5125-7496-501C-328F-4D7E9082624A}"/>
              </a:ext>
            </a:extLst>
          </p:cNvPr>
          <p:cNvSpPr txBox="1"/>
          <p:nvPr/>
        </p:nvSpPr>
        <p:spPr>
          <a:xfrm>
            <a:off x="6033005" y="5890234"/>
            <a:ext cx="218376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55" dirty="0">
                <a:latin typeface="Cambria"/>
                <a:cs typeface="Cambria"/>
              </a:rPr>
              <a:t>Data</a:t>
            </a:r>
            <a:r>
              <a:rPr sz="1400" b="1" spc="110" dirty="0">
                <a:latin typeface="Cambria"/>
                <a:cs typeface="Cambria"/>
              </a:rPr>
              <a:t> </a:t>
            </a:r>
            <a:r>
              <a:rPr sz="1400" b="1" spc="175" dirty="0">
                <a:latin typeface="Cambria"/>
                <a:cs typeface="Cambria"/>
              </a:rPr>
              <a:t>Analyzing</a:t>
            </a:r>
            <a:endParaRPr sz="1400" dirty="0">
              <a:latin typeface="Cambria"/>
              <a:cs typeface="Cambria"/>
            </a:endParaRPr>
          </a:p>
        </p:txBody>
      </p:sp>
      <p:sp>
        <p:nvSpPr>
          <p:cNvPr id="43" name="object 41">
            <a:extLst>
              <a:ext uri="{FF2B5EF4-FFF2-40B4-BE49-F238E27FC236}">
                <a16:creationId xmlns:a16="http://schemas.microsoft.com/office/drawing/2014/main" id="{BE552D84-E1D9-3181-E139-49F7A90A6B59}"/>
              </a:ext>
            </a:extLst>
          </p:cNvPr>
          <p:cNvSpPr txBox="1"/>
          <p:nvPr/>
        </p:nvSpPr>
        <p:spPr>
          <a:xfrm>
            <a:off x="8809255" y="5823335"/>
            <a:ext cx="25095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60" dirty="0">
                <a:latin typeface="Cambria"/>
                <a:cs typeface="Cambria"/>
              </a:rPr>
              <a:t>Main</a:t>
            </a:r>
            <a:r>
              <a:rPr sz="1400" b="1" spc="100" dirty="0">
                <a:latin typeface="Cambria"/>
                <a:cs typeface="Cambria"/>
              </a:rPr>
              <a:t> </a:t>
            </a:r>
            <a:r>
              <a:rPr sz="1400" b="1" spc="135" dirty="0">
                <a:latin typeface="Cambria"/>
                <a:cs typeface="Cambria"/>
              </a:rPr>
              <a:t>Dashboards</a:t>
            </a:r>
            <a:endParaRPr sz="1400" dirty="0">
              <a:latin typeface="Cambria"/>
              <a:cs typeface="Cambria"/>
            </a:endParaRPr>
          </a:p>
        </p:txBody>
      </p:sp>
      <p:sp>
        <p:nvSpPr>
          <p:cNvPr id="44" name="object 4">
            <a:extLst>
              <a:ext uri="{FF2B5EF4-FFF2-40B4-BE49-F238E27FC236}">
                <a16:creationId xmlns:a16="http://schemas.microsoft.com/office/drawing/2014/main" id="{BD49AA8A-07F2-819E-0EA9-7B5ED6A0D1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2178" y="43032"/>
            <a:ext cx="8748125" cy="1256113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050" i="1" spc="-330" dirty="0">
                <a:latin typeface="Cambria"/>
                <a:cs typeface="Cambria"/>
              </a:rPr>
              <a:t>Implementation</a:t>
            </a:r>
            <a:r>
              <a:rPr sz="8050" i="1" spc="590" dirty="0">
                <a:latin typeface="Cambria"/>
                <a:cs typeface="Cambria"/>
              </a:rPr>
              <a:t> </a:t>
            </a:r>
            <a:r>
              <a:rPr sz="8050" i="1" spc="-20" dirty="0">
                <a:latin typeface="Cambria"/>
                <a:cs typeface="Cambria"/>
              </a:rPr>
              <a:t>Plan</a:t>
            </a:r>
            <a:endParaRPr sz="8050" dirty="0">
              <a:latin typeface="Cambria"/>
              <a:cs typeface="Cambria"/>
            </a:endParaRPr>
          </a:p>
        </p:txBody>
      </p:sp>
      <p:pic>
        <p:nvPicPr>
          <p:cNvPr id="45" name="Picture Placeholder 5">
            <a:extLst>
              <a:ext uri="{FF2B5EF4-FFF2-40B4-BE49-F238E27FC236}">
                <a16:creationId xmlns:a16="http://schemas.microsoft.com/office/drawing/2014/main" id="{F046F48C-BF7E-B6CE-4C72-4802E1A202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" r="4306"/>
          <a:stretch>
            <a:fillRect/>
          </a:stretch>
        </p:blipFill>
        <p:spPr>
          <a:xfrm>
            <a:off x="10696001" y="196900"/>
            <a:ext cx="1271869" cy="61123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5673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5204605-0D2E-B7CF-8C01-07857A3101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4998398"/>
              </p:ext>
            </p:extLst>
          </p:nvPr>
        </p:nvGraphicFramePr>
        <p:xfrm>
          <a:off x="4994967" y="19455"/>
          <a:ext cx="2202065" cy="953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CA07C-1908-B1EB-82FA-EC63DAAF4C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4749" y="369651"/>
            <a:ext cx="3822969" cy="628265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Berlin Sans FB Demi" panose="020E0802020502020306" pitchFamily="34" charset="0"/>
              </a:rPr>
              <a:t>1. 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Berlin Sans FB Demi" panose="020E0802020502020306" pitchFamily="34" charset="0"/>
              </a:rPr>
              <a:t>Project Overview</a:t>
            </a:r>
          </a:p>
          <a:p>
            <a:pPr>
              <a:lnSpc>
                <a:spcPct val="150000"/>
              </a:lnSpc>
            </a:pPr>
            <a:r>
              <a:rPr lang="en-US" sz="1600" b="1" dirty="0"/>
              <a:t>2. Survey &amp; Dataset</a:t>
            </a:r>
            <a:endParaRPr lang="en-US" sz="1600" dirty="0"/>
          </a:p>
          <a:p>
            <a:r>
              <a:rPr lang="en-US" sz="16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Berlin Sans FB Demi" panose="020E0802020502020306" pitchFamily="34" charset="0"/>
              </a:rPr>
              <a:t>3. Objective</a:t>
            </a:r>
          </a:p>
          <a:p>
            <a:r>
              <a:rPr lang="en-US" sz="16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Berlin Sans FB Demi" panose="020E0802020502020306" pitchFamily="34" charset="0"/>
              </a:rPr>
              <a:t>4. Methodology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Berlin Sans FB Demi" panose="020E0802020502020306" pitchFamily="34" charset="0"/>
              </a:rPr>
              <a:t> Data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Berlin Sans FB Demi" panose="020E0802020502020306" pitchFamily="34" charset="0"/>
              </a:rPr>
              <a:t>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Berlin Sans FB Demi" panose="020E0802020502020306" pitchFamily="34" charset="0"/>
              </a:rPr>
              <a:t>Visualization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Berlin Sans FB Demi" panose="020E0802020502020306" pitchFamily="34" charset="0"/>
              </a:rPr>
              <a:t>5. Data Visualization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Berlin Sans FB Demi" panose="020E0802020502020306" pitchFamily="34" charset="0"/>
              </a:rPr>
              <a:t>6. Findings and Insights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Berlin Sans FB Demi" panose="020E0802020502020306" pitchFamily="34" charset="0"/>
              </a:rPr>
              <a:t>7. Recommendations for Stakeholders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Berlin Sans FB Demi" panose="020E0802020502020306" pitchFamily="34" charset="0"/>
              </a:rPr>
              <a:t>8. Conclusion &amp; Next Steps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8AFB7B-D327-576A-A78C-4C6D5CD3E5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183" y="1489751"/>
            <a:ext cx="7232819" cy="5162550"/>
          </a:xfrm>
          <a:prstGeom prst="rect">
            <a:avLst/>
          </a:prstGeom>
        </p:spPr>
      </p:pic>
      <p:pic>
        <p:nvPicPr>
          <p:cNvPr id="7" name="Picture Placeholder 5">
            <a:extLst>
              <a:ext uri="{FF2B5EF4-FFF2-40B4-BE49-F238E27FC236}">
                <a16:creationId xmlns:a16="http://schemas.microsoft.com/office/drawing/2014/main" id="{32CFBDB9-8E09-0D92-6C5E-A5473A4BC5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" r="4306"/>
          <a:stretch>
            <a:fillRect/>
          </a:stretch>
        </p:blipFill>
        <p:spPr>
          <a:xfrm>
            <a:off x="10335788" y="72956"/>
            <a:ext cx="1761000" cy="846307"/>
          </a:xfrm>
          <a:prstGeom prst="rect">
            <a:avLst/>
          </a:prstGeom>
        </p:spPr>
      </p:pic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D416FFD8-1F7F-2599-2074-9930CA0BD0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" r="4306"/>
          <a:stretch>
            <a:fillRect/>
          </a:stretch>
        </p:blipFill>
        <p:spPr>
          <a:xfrm>
            <a:off x="10257967" y="154137"/>
            <a:ext cx="1761000" cy="84630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F373D1-2FAA-CA53-CFAB-094F5EFDB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045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1901" y="108827"/>
            <a:ext cx="5211153" cy="1311412"/>
          </a:xfrm>
          <a:noFill/>
        </p:spPr>
        <p:txBody>
          <a:bodyPr anchor="ctr"/>
          <a:lstStyle/>
          <a:p>
            <a:r>
              <a:rPr lang="en-IN" dirty="0"/>
              <a:t> </a:t>
            </a:r>
            <a:r>
              <a:rPr lang="en-IN" dirty="0">
                <a:latin typeface="Berlin Sans FB Demi" panose="020E0802020502020306" pitchFamily="34" charset="0"/>
              </a:rPr>
              <a:t>1. </a:t>
            </a:r>
            <a:r>
              <a:rPr lang="en-IN" sz="6000" dirty="0">
                <a:latin typeface="Berlin Sans FB Demi" panose="020E0802020502020306" pitchFamily="34" charset="0"/>
              </a:rPr>
              <a:t>Introduction</a:t>
            </a:r>
            <a:endParaRPr lang="en-US" dirty="0">
              <a:latin typeface="Berlin Sans FB Demi" panose="020E0802020502020306" pitchFamily="34" charset="0"/>
            </a:endParaRPr>
          </a:p>
        </p:txBody>
      </p:sp>
      <p:pic>
        <p:nvPicPr>
          <p:cNvPr id="11" name="Picture Placeholder 15" descr="Data points digital background">
            <a:extLst>
              <a:ext uri="{FF2B5EF4-FFF2-40B4-BE49-F238E27FC236}">
                <a16:creationId xmlns:a16="http://schemas.microsoft.com/office/drawing/2014/main" id="{A496DCE5-C34A-22C2-A9D8-E90DFC8CE8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" b="52"/>
          <a:stretch/>
        </p:blipFill>
        <p:spPr>
          <a:xfrm rot="5400000">
            <a:off x="6900848" y="1553700"/>
            <a:ext cx="6661625" cy="377187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377AF6-838E-3A0A-C072-DBF173E1AA4F}"/>
              </a:ext>
            </a:extLst>
          </p:cNvPr>
          <p:cNvSpPr txBox="1"/>
          <p:nvPr/>
        </p:nvSpPr>
        <p:spPr>
          <a:xfrm>
            <a:off x="726573" y="1610486"/>
            <a:ext cx="7227116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Berlin Sans FB Demi" panose="020E0802020502020306" pitchFamily="34" charset="0"/>
              </a:rPr>
              <a:t>Project Overview</a:t>
            </a:r>
          </a:p>
          <a:p>
            <a:endParaRPr lang="en-US" sz="2400" b="1" dirty="0">
              <a:latin typeface="Berlin Sans FB Demi" panose="020E0802020502020306" pitchFamily="34" charset="0"/>
            </a:endParaRPr>
          </a:p>
          <a:p>
            <a:r>
              <a:rPr lang="en-US" sz="2400" dirty="0">
                <a:latin typeface="Berlin Sans FB Demi" panose="020E0802020502020306" pitchFamily="34" charset="0"/>
              </a:rPr>
              <a:t>Objective: Understanding career preferences and aspirations of Gen-Z professionals.</a:t>
            </a:r>
          </a:p>
          <a:p>
            <a:endParaRPr lang="en-US" sz="2400" dirty="0">
              <a:latin typeface="Berlin Sans FB Demi" panose="020E0802020502020306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erlin Sans FB Demi" panose="020E0802020502020306" pitchFamily="34" charset="0"/>
              </a:rPr>
              <a:t>Scope: </a:t>
            </a:r>
            <a:r>
              <a:rPr lang="en-US" sz="2200" dirty="0">
                <a:latin typeface="Berlin Sans FB Demi" panose="020E0802020502020306" pitchFamily="34" charset="0"/>
              </a:rPr>
              <a:t>Data analysis on Gen-Z job preferences, industry choices, and workplace expectations</a:t>
            </a:r>
            <a:r>
              <a:rPr lang="en-US" sz="2400" dirty="0">
                <a:latin typeface="Berlin Sans FB Demi" panose="020E0802020502020306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Berlin Sans FB Demi" panose="020E0802020502020306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erlin Sans FB Demi" panose="020E0802020502020306" pitchFamily="34" charset="0"/>
              </a:rPr>
              <a:t>Data Source</a:t>
            </a:r>
            <a:r>
              <a:rPr lang="en-US" sz="2200" dirty="0">
                <a:latin typeface="Berlin Sans FB Demi" panose="020E0802020502020306" pitchFamily="34" charset="0"/>
              </a:rPr>
              <a:t>: Extracted from Kulture hire database 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Berlin Sans FB Demi" panose="020E0802020502020306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erlin Sans FB Demi" panose="020E0802020502020306" pitchFamily="34" charset="0"/>
              </a:rPr>
              <a:t>Key Deliverables: </a:t>
            </a:r>
            <a:r>
              <a:rPr lang="en-US" sz="2200" dirty="0">
                <a:latin typeface="Berlin Sans FB Demi" panose="020E0802020502020306" pitchFamily="34" charset="0"/>
              </a:rPr>
              <a:t>Trends, career patterns, and recommendations for hiring strategies</a:t>
            </a:r>
            <a:r>
              <a:rPr lang="en-US" sz="2400" dirty="0">
                <a:latin typeface="Berlin Sans FB Demi" panose="020E0802020502020306" pitchFamily="34" charset="0"/>
              </a:rPr>
              <a:t>.</a:t>
            </a:r>
          </a:p>
        </p:txBody>
      </p:sp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26817075-AE70-869E-237B-53249C781F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" r="4306"/>
          <a:stretch>
            <a:fillRect/>
          </a:stretch>
        </p:blipFill>
        <p:spPr>
          <a:xfrm>
            <a:off x="10356600" y="87548"/>
            <a:ext cx="1761000" cy="846307"/>
          </a:xfrm>
          <a:prstGeom prst="rect">
            <a:avLst/>
          </a:prstGeom>
        </p:spPr>
      </p:pic>
      <p:pic>
        <p:nvPicPr>
          <p:cNvPr id="5" name="Picture Placeholder 5">
            <a:extLst>
              <a:ext uri="{FF2B5EF4-FFF2-40B4-BE49-F238E27FC236}">
                <a16:creationId xmlns:a16="http://schemas.microsoft.com/office/drawing/2014/main" id="{C7D96179-92D8-6C56-DC22-EE96B98C47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" r="4306"/>
          <a:stretch>
            <a:fillRect/>
          </a:stretch>
        </p:blipFill>
        <p:spPr>
          <a:xfrm>
            <a:off x="10257967" y="154137"/>
            <a:ext cx="1761000" cy="84630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032F7-E08D-9FC7-7F28-FFADB74A3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4</a:t>
            </a:fld>
            <a:endParaRPr lang="en-US" dirty="0"/>
          </a:p>
        </p:txBody>
      </p:sp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AC2FBC3D-7A9C-2241-EDFA-55A8095D8B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39987" y="307333"/>
            <a:ext cx="1802124" cy="180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48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D6896-AB4D-5887-BCFA-7FF6BC81D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223736"/>
            <a:ext cx="7717649" cy="719847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Berlin Sans FB Demi" panose="020E0802020502020306" pitchFamily="34" charset="0"/>
              </a:rPr>
              <a:t>2. Survey &amp; Dataset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83C5-C9EF-00D5-9102-D15C04DA1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344" y="1089498"/>
            <a:ext cx="6928410" cy="564204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Berlin Sans FB Demi" panose="020E0802020502020306" pitchFamily="34" charset="0"/>
              </a:rPr>
              <a:t>The survey was designed to capture diverse insights from Gen Z professionals across different demographics and geographic locations. It was structured to include both qualitative and quantitative responses, focusing on understanding their aspirations, preferences, and motivations.</a:t>
            </a:r>
          </a:p>
          <a:p>
            <a:r>
              <a:rPr lang="en-US" sz="2000" b="1" dirty="0">
                <a:latin typeface="Berlin Sans FB Demi" panose="020E0802020502020306" pitchFamily="34" charset="0"/>
              </a:rPr>
              <a:t>Respondent Demographics</a:t>
            </a:r>
            <a:r>
              <a:rPr lang="en-US" sz="2000" dirty="0">
                <a:latin typeface="Berlin Sans FB Demi" panose="020E0802020502020306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Berlin Sans FB Demi" panose="020E0802020502020306" pitchFamily="34" charset="0"/>
              </a:rPr>
              <a:t>Geography</a:t>
            </a:r>
            <a:r>
              <a:rPr lang="en-US" sz="1600" dirty="0">
                <a:latin typeface="Berlin Sans FB Demi" panose="020E0802020502020306" pitchFamily="34" charset="0"/>
              </a:rPr>
              <a:t>: The majority of responses were from India.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Berlin Sans FB Demi" panose="020E0802020502020306" pitchFamily="34" charset="0"/>
              </a:rPr>
              <a:t>Gender</a:t>
            </a:r>
            <a:r>
              <a:rPr lang="en-US" sz="1600" dirty="0">
                <a:latin typeface="Berlin Sans FB Demi" panose="020E0802020502020306" pitchFamily="34" charset="0"/>
              </a:rPr>
              <a:t>: Included a balanced representation of male, female, and other genders, ensuring inclusivity.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Berlin Sans FB Demi" panose="020E0802020502020306" pitchFamily="34" charset="0"/>
              </a:rPr>
              <a:t>Age Group</a:t>
            </a:r>
            <a:r>
              <a:rPr lang="en-US" sz="1600" dirty="0">
                <a:latin typeface="Berlin Sans FB Demi" panose="020E0802020502020306" pitchFamily="34" charset="0"/>
              </a:rPr>
              <a:t>: Targeted primarily at Gen Z individuals (18–26 years).</a:t>
            </a:r>
            <a:endParaRPr lang="en-US" sz="1400" dirty="0">
              <a:latin typeface="Berlin Sans FB Demi" panose="020E0802020502020306" pitchFamily="34" charset="0"/>
            </a:endParaRPr>
          </a:p>
          <a:p>
            <a:r>
              <a:rPr lang="en-US" sz="2000" dirty="0">
                <a:latin typeface="Berlin Sans FB Demi" panose="020E0802020502020306" pitchFamily="34" charset="0"/>
              </a:rPr>
              <a:t>This design ensures a robust representation of the Gen Z cohort, providing a reliable foundation for actionable insights.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0695EF-9C09-9304-1E9C-A61DE6476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68511" y="3100551"/>
            <a:ext cx="3342145" cy="300052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E2E3C3E-F67D-25C3-A6F6-DC19443232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" r="4306"/>
          <a:stretch>
            <a:fillRect/>
          </a:stretch>
        </p:blipFill>
        <p:spPr>
          <a:xfrm>
            <a:off x="10257967" y="154137"/>
            <a:ext cx="1761000" cy="84630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AFC868-4AB0-C980-A389-78E986C50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</a:t>
            </a:fld>
            <a:endParaRPr lang="en-US" dirty="0"/>
          </a:p>
        </p:txBody>
      </p:sp>
      <p:pic>
        <p:nvPicPr>
          <p:cNvPr id="9" name="Graphic 8" descr="Customer review with solid fill">
            <a:extLst>
              <a:ext uri="{FF2B5EF4-FFF2-40B4-BE49-F238E27FC236}">
                <a16:creationId xmlns:a16="http://schemas.microsoft.com/office/drawing/2014/main" id="{FBDC0524-F1DB-F021-633C-D307F8D9D6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84333" y="1164248"/>
            <a:ext cx="3214400" cy="161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446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D23DE-3C6C-C895-7272-E937ED48306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0196" y="738912"/>
            <a:ext cx="11196535" cy="5593626"/>
          </a:xfrm>
        </p:spPr>
        <p:txBody>
          <a:bodyPr>
            <a:normAutofit/>
          </a:bodyPr>
          <a:lstStyle/>
          <a:p>
            <a:endParaRPr lang="en-US" dirty="0">
              <a:latin typeface="Berlin Sans FB Demi" panose="020E0802020502020306" pitchFamily="34" charset="0"/>
            </a:endParaRPr>
          </a:p>
          <a:p>
            <a:r>
              <a:rPr lang="en-US" dirty="0">
                <a:latin typeface="Berlin Sans FB Demi" panose="020E0802020502020306" pitchFamily="34" charset="0"/>
              </a:rPr>
              <a:t>The dataset consists of </a:t>
            </a:r>
            <a:r>
              <a:rPr lang="en-US" b="1" dirty="0">
                <a:latin typeface="Berlin Sans FB Demi" panose="020E0802020502020306" pitchFamily="34" charset="0"/>
              </a:rPr>
              <a:t>1,20,303 rows</a:t>
            </a:r>
            <a:r>
              <a:rPr lang="en-US" dirty="0">
                <a:latin typeface="Berlin Sans FB Demi" panose="020E0802020502020306" pitchFamily="34" charset="0"/>
              </a:rPr>
              <a:t>, with a variety of columns that captured crucial aspects, including:</a:t>
            </a:r>
          </a:p>
          <a:p>
            <a:endParaRPr lang="en-US" dirty="0">
              <a:latin typeface="Berlin Sans FB Demi" panose="020E0802020502020306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Berlin Sans FB Demi" panose="020E0802020502020306" pitchFamily="34" charset="0"/>
              </a:rPr>
              <a:t>Career Preferences</a:t>
            </a:r>
            <a:r>
              <a:rPr lang="en-US" dirty="0">
                <a:latin typeface="Berlin Sans FB Demi" panose="020E0802020502020306" pitchFamily="34" charset="0"/>
              </a:rPr>
              <a:t>: </a:t>
            </a:r>
            <a:r>
              <a:rPr lang="en-US" sz="1700" dirty="0">
                <a:latin typeface="Berlin Sans FB Demi" panose="020E0802020502020306" pitchFamily="34" charset="0"/>
              </a:rPr>
              <a:t>Top career choices and influencing factors</a:t>
            </a:r>
            <a:r>
              <a:rPr lang="en-US" dirty="0">
                <a:latin typeface="Berlin Sans FB Demi" panose="020E0802020502020306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Berlin Sans FB Demi" panose="020E0802020502020306" pitchFamily="34" charset="0"/>
              </a:rPr>
              <a:t>Learning Aspirations</a:t>
            </a:r>
            <a:r>
              <a:rPr lang="en-US" dirty="0">
                <a:latin typeface="Berlin Sans FB Demi" panose="020E0802020502020306" pitchFamily="34" charset="0"/>
              </a:rPr>
              <a:t>: </a:t>
            </a:r>
            <a:r>
              <a:rPr lang="en-US" sz="1700" dirty="0">
                <a:latin typeface="Berlin Sans FB Demi" panose="020E0802020502020306" pitchFamily="34" charset="0"/>
              </a:rPr>
              <a:t>Preferred learning environments, aspirations for higher education, and key influences.</a:t>
            </a:r>
            <a:endParaRPr lang="en-US" dirty="0">
              <a:latin typeface="Berlin Sans FB Demi" panose="020E0802020502020306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Berlin Sans FB Demi" panose="020E0802020502020306" pitchFamily="34" charset="0"/>
              </a:rPr>
              <a:t>Managerial Expectations</a:t>
            </a:r>
            <a:r>
              <a:rPr lang="en-US" dirty="0">
                <a:latin typeface="Berlin Sans FB Demi" panose="020E0802020502020306" pitchFamily="34" charset="0"/>
              </a:rPr>
              <a:t>: </a:t>
            </a:r>
            <a:r>
              <a:rPr lang="en-US" sz="1700" dirty="0">
                <a:latin typeface="Berlin Sans FB Demi" panose="020E0802020502020306" pitchFamily="34" charset="0"/>
              </a:rPr>
              <a:t>Qualities desired in ideal managers and leadership preferences</a:t>
            </a:r>
            <a:r>
              <a:rPr lang="en-US" dirty="0">
                <a:latin typeface="Berlin Sans FB Demi" panose="020E0802020502020306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Berlin Sans FB Demi" panose="020E0802020502020306" pitchFamily="34" charset="0"/>
              </a:rPr>
              <a:t>Mission Alignment</a:t>
            </a:r>
            <a:r>
              <a:rPr lang="en-US" dirty="0">
                <a:latin typeface="Berlin Sans FB Demi" panose="020E0802020502020306" pitchFamily="34" charset="0"/>
              </a:rPr>
              <a:t>: </a:t>
            </a:r>
            <a:r>
              <a:rPr lang="en-US" sz="1700" dirty="0">
                <a:latin typeface="Berlin Sans FB Demi" panose="020E0802020502020306" pitchFamily="34" charset="0"/>
              </a:rPr>
              <a:t>The role of organizational mission clarity in fostering employee satisfaction</a:t>
            </a:r>
            <a:r>
              <a:rPr lang="en-US" dirty="0">
                <a:latin typeface="Berlin Sans FB Demi" panose="020E0802020502020306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Berlin Sans FB Demi" panose="020E0802020502020306" pitchFamily="34" charset="0"/>
              </a:rPr>
              <a:t>Workplace Trends</a:t>
            </a:r>
            <a:r>
              <a:rPr lang="en-US" dirty="0">
                <a:latin typeface="Berlin Sans FB Demi" panose="020E0802020502020306" pitchFamily="34" charset="0"/>
              </a:rPr>
              <a:t>: </a:t>
            </a:r>
            <a:r>
              <a:rPr lang="en-US" sz="1700" dirty="0">
                <a:latin typeface="Berlin Sans FB Demi" panose="020E0802020502020306" pitchFamily="34" charset="0"/>
              </a:rPr>
              <a:t>Willingness to work under challenging circumstances, remote work preferences, and tenure expectations.</a:t>
            </a:r>
            <a:endParaRPr lang="en-US" dirty="0">
              <a:latin typeface="Berlin Sans FB Demi" panose="020E0802020502020306" pitchFamily="34" charset="0"/>
            </a:endParaRPr>
          </a:p>
          <a:p>
            <a:endParaRPr lang="en-US" dirty="0">
              <a:latin typeface="Berlin Sans FB Demi" panose="020E0802020502020306" pitchFamily="34" charset="0"/>
            </a:endParaRPr>
          </a:p>
          <a:p>
            <a:r>
              <a:rPr lang="en-US" dirty="0">
                <a:latin typeface="Berlin Sans FB Demi" panose="020E0802020502020306" pitchFamily="34" charset="0"/>
              </a:rPr>
              <a:t>This rich dataset enabled detailed analysis to uncover Gen Z’s career aspirations and workplace expectations.</a:t>
            </a:r>
          </a:p>
          <a:p>
            <a:endParaRPr lang="en-US" dirty="0">
              <a:latin typeface="Berlin Sans FB Demi" panose="020E0802020502020306" pitchFamily="34" charset="0"/>
            </a:endParaRPr>
          </a:p>
          <a:p>
            <a:endParaRPr lang="en-US" dirty="0">
              <a:latin typeface="Berlin Sans FB Demi" panose="020E0802020502020306" pitchFamily="34" charset="0"/>
            </a:endParaRPr>
          </a:p>
        </p:txBody>
      </p:sp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1B378C89-78CB-DA68-002F-3A7C5A527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" r="4306"/>
          <a:stretch>
            <a:fillRect/>
          </a:stretch>
        </p:blipFill>
        <p:spPr>
          <a:xfrm>
            <a:off x="10257967" y="154137"/>
            <a:ext cx="1761000" cy="84630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5AC2AB-9377-956E-BCB9-E3A71CA03EC4}"/>
              </a:ext>
            </a:extLst>
          </p:cNvPr>
          <p:cNvSpPr txBox="1"/>
          <p:nvPr/>
        </p:nvSpPr>
        <p:spPr>
          <a:xfrm>
            <a:off x="350197" y="154137"/>
            <a:ext cx="61867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Berlin Sans FB Demi" panose="020E0802020502020306" pitchFamily="34" charset="0"/>
              </a:rPr>
              <a:t>2. Survey &amp; Dataset</a:t>
            </a:r>
            <a:endParaRPr lang="en-US" sz="3200" dirty="0">
              <a:latin typeface="Berlin Sans FB Demi" panose="020E0802020502020306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F41716-D507-BE6C-CB16-8F6C99987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864" y="154137"/>
            <a:ext cx="4422945" cy="104236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94B7D2-3291-90A7-07DC-0D269A01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06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74A44-7CEA-A9C7-71E0-8E33F771D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146" y="549275"/>
            <a:ext cx="3701560" cy="80287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Berlin Sans FB Demi" panose="020E0802020502020306" pitchFamily="34" charset="0"/>
              </a:rPr>
              <a:t>3</a:t>
            </a:r>
            <a:r>
              <a:rPr lang="en-US" sz="48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Berlin Sans FB Demi" panose="020E0802020502020306" pitchFamily="34" charset="0"/>
              </a:rPr>
              <a:t>. Objective</a:t>
            </a:r>
            <a:br>
              <a:rPr lang="en-US" sz="48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Berlin Sans FB Demi" panose="020E0802020502020306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01D70-4ED4-4254-7D8E-1A6FCBFC0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146" y="1536971"/>
            <a:ext cx="11501707" cy="4669276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b="1" dirty="0">
                <a:solidFill>
                  <a:srgbClr val="FFFFFF"/>
                </a:solidFill>
                <a:latin typeface="Berlin Sans FB Demi" panose="020E0802020502020306" pitchFamily="34" charset="0"/>
              </a:rPr>
              <a:t>Identify Learning Aspirations</a:t>
            </a:r>
            <a:r>
              <a:rPr lang="en-US" dirty="0">
                <a:solidFill>
                  <a:srgbClr val="FFFFFF"/>
                </a:solidFill>
                <a:latin typeface="Berlin Sans FB Demi" panose="020E0802020502020306" pitchFamily="34" charset="0"/>
              </a:rPr>
              <a:t>: Understand Gen Z’s preferred learning modes, influencing factors, and higher education goals.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rgbClr val="FFFFFF"/>
                </a:solidFill>
                <a:latin typeface="Berlin Sans FB Demi" panose="020E0802020502020306" pitchFamily="34" charset="0"/>
              </a:rPr>
              <a:t>Explore Leadership Preferences</a:t>
            </a:r>
            <a:r>
              <a:rPr lang="en-US" dirty="0">
                <a:solidFill>
                  <a:srgbClr val="FFFFFF"/>
                </a:solidFill>
                <a:latin typeface="Berlin Sans FB Demi" panose="020E0802020502020306" pitchFamily="34" charset="0"/>
              </a:rPr>
              <a:t>: Highlight the managerial qualities Gen Z values for an optimal work environment.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rgbClr val="FFFFFF"/>
                </a:solidFill>
                <a:latin typeface="Berlin Sans FB Demi" panose="020E0802020502020306" pitchFamily="34" charset="0"/>
              </a:rPr>
              <a:t>Examine Mission Alignment</a:t>
            </a:r>
            <a:r>
              <a:rPr lang="en-US" dirty="0">
                <a:solidFill>
                  <a:srgbClr val="FFFFFF"/>
                </a:solidFill>
                <a:latin typeface="Berlin Sans FB Demi" panose="020E0802020502020306" pitchFamily="34" charset="0"/>
              </a:rPr>
              <a:t>: Assess the importance of mission clarity in driving employee satisfaction and engagement.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rgbClr val="FFFFFF"/>
                </a:solidFill>
                <a:latin typeface="Berlin Sans FB Demi" panose="020E0802020502020306" pitchFamily="34" charset="0"/>
              </a:rPr>
              <a:t>Deliver Actionable Insights</a:t>
            </a:r>
            <a:r>
              <a:rPr lang="en-US" dirty="0">
                <a:solidFill>
                  <a:srgbClr val="FFFFFF"/>
                </a:solidFill>
                <a:latin typeface="Berlin Sans FB Demi" panose="020E0802020502020306" pitchFamily="34" charset="0"/>
              </a:rPr>
              <a:t>: Provide recommendations to help businesses adapt their strategies to Gen Z’s career expectations.</a:t>
            </a:r>
          </a:p>
          <a:p>
            <a:endParaRPr lang="en-US" dirty="0">
              <a:latin typeface="Berlin Sans FB Demi" panose="020E0802020502020306" pitchFamily="34" charset="0"/>
            </a:endParaRPr>
          </a:p>
        </p:txBody>
      </p:sp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ECDCE79C-AD0A-F8FC-3A6A-411885B03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" r="4306"/>
          <a:stretch>
            <a:fillRect/>
          </a:stretch>
        </p:blipFill>
        <p:spPr>
          <a:xfrm>
            <a:off x="10355243" y="104403"/>
            <a:ext cx="1761000" cy="846307"/>
          </a:xfrm>
          <a:prstGeom prst="rect">
            <a:avLst/>
          </a:prstGeom>
        </p:spPr>
      </p:pic>
      <p:pic>
        <p:nvPicPr>
          <p:cNvPr id="5" name="Picture Placeholder 5">
            <a:extLst>
              <a:ext uri="{FF2B5EF4-FFF2-40B4-BE49-F238E27FC236}">
                <a16:creationId xmlns:a16="http://schemas.microsoft.com/office/drawing/2014/main" id="{7B1ABBBA-F965-97BA-39F7-775254774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" r="4306"/>
          <a:stretch>
            <a:fillRect/>
          </a:stretch>
        </p:blipFill>
        <p:spPr>
          <a:xfrm>
            <a:off x="10257967" y="154137"/>
            <a:ext cx="1761000" cy="84630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6A69FC1-84B0-6E45-4A62-4DBA2039F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856"/>
          <a:stretch/>
        </p:blipFill>
        <p:spPr>
          <a:xfrm>
            <a:off x="5170881" y="153125"/>
            <a:ext cx="3795837" cy="11798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E79E99-A533-099F-4259-1B735E41D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361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2" y="196900"/>
            <a:ext cx="7114533" cy="803544"/>
          </a:xfrm>
          <a:noFill/>
        </p:spPr>
        <p:txBody>
          <a:bodyPr>
            <a:noAutofit/>
          </a:bodyPr>
          <a:lstStyle/>
          <a:p>
            <a:r>
              <a:rPr lang="en-US" dirty="0">
                <a:latin typeface="Berlin Sans FB Demi" panose="020E0802020502020306" pitchFamily="34" charset="0"/>
              </a:rPr>
              <a:t>4. Methodology Used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7271" y="1527243"/>
            <a:ext cx="6583103" cy="4756825"/>
          </a:xfrm>
          <a:noFill/>
        </p:spPr>
        <p:txBody>
          <a:bodyPr/>
          <a:lstStyle/>
          <a:p>
            <a:r>
              <a:rPr lang="en-US" dirty="0">
                <a:latin typeface="Berlin Sans FB Demi" panose="020E0802020502020306" pitchFamily="34" charset="0"/>
              </a:rPr>
              <a:t>Data Collection: </a:t>
            </a:r>
            <a:r>
              <a:rPr lang="en-US" sz="2200" dirty="0">
                <a:latin typeface="Berlin Sans FB Demi" panose="020E0802020502020306" pitchFamily="34" charset="0"/>
              </a:rPr>
              <a:t>Extracted from Kulture hire database containing 1,20,00+ career preferences from Gen-Z professionals </a:t>
            </a:r>
          </a:p>
          <a:p>
            <a:r>
              <a:rPr lang="en-US" sz="2200" dirty="0">
                <a:latin typeface="Berlin Sans FB Demi" panose="020E0802020502020306" pitchFamily="34" charset="0"/>
              </a:rPr>
              <a:t>Cleaned and processed using Excel and SQL queries</a:t>
            </a:r>
            <a:r>
              <a:rPr lang="en-US" sz="2000" dirty="0">
                <a:latin typeface="Berlin Sans FB Demi" panose="020E0802020502020306" pitchFamily="34" charset="0"/>
              </a:rPr>
              <a:t>.  </a:t>
            </a:r>
          </a:p>
          <a:p>
            <a:endParaRPr lang="en-US" sz="2000" dirty="0">
              <a:latin typeface="Berlin Sans FB Demi" panose="020E0802020502020306" pitchFamily="34" charset="0"/>
            </a:endParaRPr>
          </a:p>
          <a:p>
            <a:r>
              <a:rPr lang="en-US" dirty="0">
                <a:latin typeface="Berlin Sans FB Demi" panose="020E0802020502020306" pitchFamily="34" charset="0"/>
              </a:rPr>
              <a:t>Data Analysis: </a:t>
            </a:r>
            <a:r>
              <a:rPr lang="en-US" sz="2200" dirty="0">
                <a:latin typeface="Berlin Sans FB Demi" panose="020E0802020502020306" pitchFamily="34" charset="0"/>
              </a:rPr>
              <a:t>Identified patterns and trends using statistical methods Exploratory Data Analysis (EDA) for insights.</a:t>
            </a:r>
          </a:p>
          <a:p>
            <a:endParaRPr lang="en-US" sz="2200" dirty="0">
              <a:latin typeface="Berlin Sans FB Demi" panose="020E0802020502020306" pitchFamily="34" charset="0"/>
            </a:endParaRPr>
          </a:p>
          <a:p>
            <a:r>
              <a:rPr lang="en-US" dirty="0">
                <a:latin typeface="Berlin Sans FB Demi" panose="020E0802020502020306" pitchFamily="34" charset="0"/>
              </a:rPr>
              <a:t>Visualization: </a:t>
            </a:r>
            <a:r>
              <a:rPr lang="en-US" sz="2200" dirty="0">
                <a:latin typeface="Berlin Sans FB Demi" panose="020E0802020502020306" pitchFamily="34" charset="0"/>
              </a:rPr>
              <a:t>Created charts, graphs, and dashboards for better interpretation using Excel and Power BI.</a:t>
            </a:r>
          </a:p>
        </p:txBody>
      </p:sp>
      <p:pic>
        <p:nvPicPr>
          <p:cNvPr id="7" name="Picture Placeholder 17" descr="A person drawing on a white board">
            <a:extLst>
              <a:ext uri="{FF2B5EF4-FFF2-40B4-BE49-F238E27FC236}">
                <a16:creationId xmlns:a16="http://schemas.microsoft.com/office/drawing/2014/main" id="{58104626-8F66-9575-5E49-2907EACF11C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47106" y="1303506"/>
            <a:ext cx="4397623" cy="4539774"/>
          </a:xfrm>
          <a:solidFill>
            <a:schemeClr val="accent5"/>
          </a:solidFill>
        </p:spPr>
      </p:pic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2B2652D9-0B39-CC42-4B2B-7619B3EFC8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" r="4306"/>
          <a:stretch>
            <a:fillRect/>
          </a:stretch>
        </p:blipFill>
        <p:spPr>
          <a:xfrm>
            <a:off x="10257967" y="154137"/>
            <a:ext cx="1761000" cy="84630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5D9D1C-C150-C3BE-D563-032500FCE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592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CC09F-7383-3A4C-555C-35DA0BB4B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468" y="134681"/>
            <a:ext cx="8307421" cy="679431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Berlin Sans FB Demi" panose="020E0802020502020306" pitchFamily="34" charset="0"/>
              </a:rPr>
              <a:t>5</a:t>
            </a:r>
            <a:r>
              <a:rPr lang="en-US" sz="40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Berlin Sans FB Demi" panose="020E0802020502020306" pitchFamily="34" charset="0"/>
              </a:rPr>
              <a:t>. Data Visualization Using Excel</a:t>
            </a:r>
          </a:p>
        </p:txBody>
      </p:sp>
      <p:pic>
        <p:nvPicPr>
          <p:cNvPr id="2" name="Picture Placeholder 5">
            <a:extLst>
              <a:ext uri="{FF2B5EF4-FFF2-40B4-BE49-F238E27FC236}">
                <a16:creationId xmlns:a16="http://schemas.microsoft.com/office/drawing/2014/main" id="{7D031559-1A60-704B-D5CF-2AE64DE00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" r="4306"/>
          <a:stretch>
            <a:fillRect/>
          </a:stretch>
        </p:blipFill>
        <p:spPr>
          <a:xfrm>
            <a:off x="10257967" y="154137"/>
            <a:ext cx="1761000" cy="84630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2B0F46-CA6A-8DE2-FD2E-B6DB719063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73" y="1167320"/>
            <a:ext cx="11861260" cy="5555999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1225AE3-2F91-199B-91F8-988CC5AF6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18862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342EE1-43E5-4AFB-895D-B61B9656DC14}">
  <ds:schemaRefs>
    <ds:schemaRef ds:uri="71af3243-3dd4-4a8d-8c0d-dd76da1f02a5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microsoft.com/sharepoint/v3"/>
    <ds:schemaRef ds:uri="http://purl.org/dc/elements/1.1/"/>
    <ds:schemaRef ds:uri="16c05727-aa75-4e4a-9b5f-8a80a1165891"/>
    <ds:schemaRef ds:uri="230e9df3-be65-4c73-a93b-d1236ebd677e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2F49CD38-5B57-4682-9FCE-B9174068D0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97783A8-901D-4F73-81D7-AA6841BEB3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3D float design</Template>
  <TotalTime>381</TotalTime>
  <Words>1267</Words>
  <Application>Microsoft Office PowerPoint</Application>
  <PresentationFormat>Widescreen</PresentationFormat>
  <Paragraphs>153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Berlin Sans FB Demi</vt:lpstr>
      <vt:lpstr>Calibri</vt:lpstr>
      <vt:lpstr>Cambria</vt:lpstr>
      <vt:lpstr>Gill Sans MT</vt:lpstr>
      <vt:lpstr>Walbaum Display</vt:lpstr>
      <vt:lpstr>3DFloatVTI</vt:lpstr>
      <vt:lpstr>PowerPoint Presentation</vt:lpstr>
      <vt:lpstr>Implementation Plan</vt:lpstr>
      <vt:lpstr>PowerPoint Presentation</vt:lpstr>
      <vt:lpstr> 1. Introduction</vt:lpstr>
      <vt:lpstr>2. Survey &amp; Dataset </vt:lpstr>
      <vt:lpstr>PowerPoint Presentation</vt:lpstr>
      <vt:lpstr>3. Objective </vt:lpstr>
      <vt:lpstr>4. Methodology Used</vt:lpstr>
      <vt:lpstr>5. Data Visualization Using Excel</vt:lpstr>
      <vt:lpstr>PowerPoint Presentation</vt:lpstr>
      <vt:lpstr>PowerPoint Presentation</vt:lpstr>
      <vt:lpstr>PowerPoint Presentation</vt:lpstr>
      <vt:lpstr>6. Findings and Insights</vt:lpstr>
      <vt:lpstr>7. Recommendations for Stakeholders</vt:lpstr>
      <vt:lpstr>8. Conclusion &amp; Next Steps</vt:lpstr>
      <vt:lpstr>8. Conclusion &amp; Next Steps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Rachit Gupta</dc:creator>
  <cp:lastModifiedBy>Rachit Gupta</cp:lastModifiedBy>
  <cp:revision>138</cp:revision>
  <dcterms:created xsi:type="dcterms:W3CDTF">2025-03-25T10:13:29Z</dcterms:created>
  <dcterms:modified xsi:type="dcterms:W3CDTF">2025-03-29T17:12:39Z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